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62" r:id="rId5"/>
    <p:sldId id="278" r:id="rId6"/>
    <p:sldId id="261" r:id="rId7"/>
    <p:sldId id="263" r:id="rId8"/>
    <p:sldId id="264" r:id="rId9"/>
    <p:sldId id="289" r:id="rId10"/>
    <p:sldId id="265" r:id="rId11"/>
    <p:sldId id="272" r:id="rId12"/>
    <p:sldId id="268" r:id="rId13"/>
    <p:sldId id="280" r:id="rId14"/>
    <p:sldId id="269" r:id="rId15"/>
    <p:sldId id="297" r:id="rId16"/>
    <p:sldId id="298" r:id="rId17"/>
    <p:sldId id="299" r:id="rId18"/>
    <p:sldId id="300" r:id="rId19"/>
    <p:sldId id="295" r:id="rId20"/>
    <p:sldId id="282" r:id="rId21"/>
    <p:sldId id="283" r:id="rId22"/>
    <p:sldId id="276" r:id="rId23"/>
    <p:sldId id="277" r:id="rId24"/>
    <p:sldId id="285" r:id="rId25"/>
    <p:sldId id="286" r:id="rId26"/>
    <p:sldId id="288" r:id="rId27"/>
    <p:sldId id="290" r:id="rId28"/>
    <p:sldId id="291" r:id="rId29"/>
    <p:sldId id="292"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p:restoredTop sz="67835"/>
  </p:normalViewPr>
  <p:slideViewPr>
    <p:cSldViewPr snapToGrid="0">
      <p:cViewPr>
        <p:scale>
          <a:sx n="73" d="100"/>
          <a:sy n="73" d="100"/>
        </p:scale>
        <p:origin x="912" y="176"/>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FB458-9733-2B4D-AA98-1E7B8E2C89A7}" type="datetimeFigureOut">
              <a:rPr kumimoji="1" lang="ja-JP" altLang="en-US" smtClean="0"/>
              <a:t>2025/2/10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59082-CC69-B340-A957-B1A2FF132576}" type="slidenum">
              <a:rPr kumimoji="1" lang="ja-JP" altLang="en-US" smtClean="0"/>
              <a:t>‹#›</a:t>
            </a:fld>
            <a:endParaRPr kumimoji="1" lang="ja-JP" altLang="en-US"/>
          </a:p>
        </p:txBody>
      </p:sp>
    </p:spTree>
    <p:extLst>
      <p:ext uri="{BB962C8B-B14F-4D97-AF65-F5344CB8AC3E}">
        <p14:creationId xmlns:p14="http://schemas.microsoft.com/office/powerpoint/2010/main" val="38300787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a:t>
            </a:fld>
            <a:endParaRPr kumimoji="1" lang="ja-JP" altLang="en-US"/>
          </a:p>
        </p:txBody>
      </p:sp>
    </p:spTree>
    <p:extLst>
      <p:ext uri="{BB962C8B-B14F-4D97-AF65-F5344CB8AC3E}">
        <p14:creationId xmlns:p14="http://schemas.microsoft.com/office/powerpoint/2010/main" val="4278836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Do</a:t>
            </a:r>
            <a:r>
              <a:rPr kumimoji="1" lang="ja-JP" altLang="en-US"/>
              <a:t>ループについてはまずループ伝搬依存性がないかを判定し、ループ伝搬依存性を持たないループに</a:t>
            </a:r>
            <a:r>
              <a:rPr kumimoji="1" lang="en-US" altLang="ja-JP" dirty="0"/>
              <a:t>loop independent</a:t>
            </a:r>
            <a:r>
              <a:rPr kumimoji="1" lang="ja-JP" altLang="en-US"/>
              <a:t>指示文をつけることで、コンパイラに並列化を促した。</a:t>
            </a:r>
            <a:endParaRPr kumimoji="1" lang="en-US" altLang="ja-JP" dirty="0"/>
          </a:p>
          <a:p>
            <a:endParaRPr kumimoji="1" lang="en-US" altLang="ja-JP" dirty="0"/>
          </a:p>
          <a:p>
            <a:r>
              <a:rPr kumimoji="1" lang="ja-JP" altLang="en-US"/>
              <a:t>ループ伝搬依存性というのは、</a:t>
            </a:r>
            <a:r>
              <a:rPr kumimoji="1" lang="en-US" altLang="ja-JP" dirty="0"/>
              <a:t>do</a:t>
            </a:r>
            <a:r>
              <a:rPr kumimoji="1" lang="ja-JP" altLang="en-US"/>
              <a:t>ループではある周回の処理がそれより前の周回の処理に依存している場合があり、その処理間の依存性のことです。</a:t>
            </a:r>
            <a:endParaRPr kumimoji="1" lang="en-US" altLang="ja-JP" dirty="0"/>
          </a:p>
          <a:p>
            <a:r>
              <a:rPr kumimoji="1" lang="ja-JP" altLang="en-US"/>
              <a:t>それぞれのループについて、ある周回で値の代入が行われ、かつその値が別の周回で参照されるような変数や配列の要素がないか調査し、それぞれのループがループ伝搬依存性を持つか判定しました。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続いて、</a:t>
            </a:r>
            <a:r>
              <a:rPr kumimoji="1" lang="en-US" altLang="ja-JP" dirty="0"/>
              <a:t>GPU</a:t>
            </a:r>
            <a:r>
              <a:rPr kumimoji="1" lang="ja-JP" altLang="en-US"/>
              <a:t>カーネルの起動のオーバーヘッドを考慮し、最も外側のループを</a:t>
            </a:r>
            <a:r>
              <a:rPr kumimoji="1" lang="en-US" altLang="ja-JP" dirty="0"/>
              <a:t>kernels</a:t>
            </a:r>
            <a:r>
              <a:rPr kumimoji="1" lang="ja-JP" altLang="en-US"/>
              <a:t>ディレクティブで括り、</a:t>
            </a:r>
            <a:r>
              <a:rPr kumimoji="1" lang="en-US" altLang="ja-JP" dirty="0"/>
              <a:t>GPU</a:t>
            </a:r>
            <a:r>
              <a:rPr kumimoji="1" lang="ja-JP" altLang="en-US"/>
              <a:t>化を行った。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10</a:t>
            </a:fld>
            <a:endParaRPr kumimoji="1" lang="ja-JP" altLang="en-US"/>
          </a:p>
        </p:txBody>
      </p:sp>
    </p:spTree>
    <p:extLst>
      <p:ext uri="{BB962C8B-B14F-4D97-AF65-F5344CB8AC3E}">
        <p14:creationId xmlns:p14="http://schemas.microsoft.com/office/powerpoint/2010/main" val="340341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11</a:t>
            </a:fld>
            <a:endParaRPr kumimoji="1" lang="ja-JP" altLang="en-US"/>
          </a:p>
        </p:txBody>
      </p:sp>
    </p:spTree>
    <p:extLst>
      <p:ext uri="{BB962C8B-B14F-4D97-AF65-F5344CB8AC3E}">
        <p14:creationId xmlns:p14="http://schemas.microsoft.com/office/powerpoint/2010/main" val="109246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性能評価は筑波大学計算科学研究センターが保有するスーパーコンピューター</a:t>
            </a:r>
            <a:r>
              <a:rPr kumimoji="1" lang="en-US" altLang="ja-JP" dirty="0"/>
              <a:t>Cygnus</a:t>
            </a:r>
            <a:r>
              <a:rPr kumimoji="1" lang="ja-JP" altLang="en-US"/>
              <a:t>・</a:t>
            </a:r>
            <a:r>
              <a:rPr kumimoji="1" lang="en-US" altLang="ja-JP" dirty="0"/>
              <a:t>Pegasus</a:t>
            </a:r>
            <a:r>
              <a:rPr kumimoji="1" lang="ja-JP" altLang="en-US"/>
              <a:t>で行いました。</a:t>
            </a:r>
            <a:endParaRPr kumimoji="1" lang="en-US" altLang="ja-JP" dirty="0"/>
          </a:p>
          <a:p>
            <a:r>
              <a:rPr kumimoji="1" lang="en-US" altLang="ja-JP" dirty="0"/>
              <a:t>Cygnus</a:t>
            </a:r>
            <a:r>
              <a:rPr kumimoji="1" lang="ja-JP" altLang="en-US"/>
              <a:t>・</a:t>
            </a:r>
            <a:r>
              <a:rPr kumimoji="1" lang="en-US" altLang="ja-JP" dirty="0"/>
              <a:t>Pegasus</a:t>
            </a:r>
            <a:r>
              <a:rPr kumimoji="1" lang="ja-JP" altLang="en-US"/>
              <a:t>の構成をこちらの表に示します。</a:t>
            </a:r>
            <a:endParaRPr kumimoji="1" lang="en-US" altLang="ja-JP" dirty="0"/>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12</a:t>
            </a:fld>
            <a:endParaRPr kumimoji="1" lang="ja-JP" altLang="en-US"/>
          </a:p>
        </p:txBody>
      </p:sp>
    </p:spTree>
    <p:extLst>
      <p:ext uri="{BB962C8B-B14F-4D97-AF65-F5344CB8AC3E}">
        <p14:creationId xmlns:p14="http://schemas.microsoft.com/office/powerpoint/2010/main" val="327803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DD5F-3109-495C-5FEE-C68766917D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2C900E-FD65-7E10-276F-0AFB7428B2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8F469B-F50E-7936-7F8E-258898FA2442}"/>
              </a:ext>
            </a:extLst>
          </p:cNvPr>
          <p:cNvSpPr>
            <a:spLocks noGrp="1"/>
          </p:cNvSpPr>
          <p:nvPr>
            <p:ph type="body" idx="1"/>
          </p:nvPr>
        </p:nvSpPr>
        <p:spPr/>
        <p:txBody>
          <a:bodyPr/>
          <a:lstStyle/>
          <a:p>
            <a:r>
              <a:rPr kumimoji="1" lang="ja-JP" altLang="en-US"/>
              <a:t>表に示すように、倍精度演算性能は</a:t>
            </a:r>
            <a:r>
              <a:rPr kumimoji="1" lang="en-US" altLang="ja-JP" dirty="0"/>
              <a:t>Cygnus</a:t>
            </a:r>
            <a:r>
              <a:rPr kumimoji="1" lang="ja-JP" altLang="en-US"/>
              <a:t>の方がわずかに優れています。また、</a:t>
            </a:r>
            <a:r>
              <a:rPr kumimoji="1" lang="en-US" altLang="ja-JP" dirty="0"/>
              <a:t>CPU</a:t>
            </a:r>
            <a:r>
              <a:rPr kumimoji="1" lang="ja-JP" altLang="en-US"/>
              <a:t>の演算性能に対する</a:t>
            </a:r>
            <a:r>
              <a:rPr kumimoji="1" lang="en-US" altLang="ja-JP" dirty="0"/>
              <a:t>GPU</a:t>
            </a:r>
            <a:r>
              <a:rPr kumimoji="1" lang="ja-JP" altLang="en-US"/>
              <a:t>の演算性能の比率は</a:t>
            </a:r>
            <a:r>
              <a:rPr kumimoji="1" lang="en-US" altLang="ja-JP" dirty="0"/>
              <a:t>Pegasus</a:t>
            </a:r>
            <a:r>
              <a:rPr kumimoji="1" lang="ja-JP" altLang="en-US"/>
              <a:t>の方が小さくなっています。</a:t>
            </a:r>
          </a:p>
        </p:txBody>
      </p:sp>
      <p:sp>
        <p:nvSpPr>
          <p:cNvPr id="4" name="スライド番号プレースホルダー 3">
            <a:extLst>
              <a:ext uri="{FF2B5EF4-FFF2-40B4-BE49-F238E27FC236}">
                <a16:creationId xmlns:a16="http://schemas.microsoft.com/office/drawing/2014/main" id="{D84339E7-071A-D21D-DB29-A71E965A8C07}"/>
              </a:ext>
            </a:extLst>
          </p:cNvPr>
          <p:cNvSpPr>
            <a:spLocks noGrp="1"/>
          </p:cNvSpPr>
          <p:nvPr>
            <p:ph type="sldNum" sz="quarter" idx="5"/>
          </p:nvPr>
        </p:nvSpPr>
        <p:spPr/>
        <p:txBody>
          <a:bodyPr/>
          <a:lstStyle/>
          <a:p>
            <a:fld id="{AA559082-CC69-B340-A957-B1A2FF132576}" type="slidenum">
              <a:rPr kumimoji="1" lang="ja-JP" altLang="en-US" smtClean="0"/>
              <a:t>13</a:t>
            </a:fld>
            <a:endParaRPr kumimoji="1" lang="ja-JP" altLang="en-US"/>
          </a:p>
        </p:txBody>
      </p:sp>
    </p:spTree>
    <p:extLst>
      <p:ext uri="{BB962C8B-B14F-4D97-AF65-F5344CB8AC3E}">
        <p14:creationId xmlns:p14="http://schemas.microsoft.com/office/powerpoint/2010/main" val="286121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City-LES</a:t>
            </a:r>
            <a:r>
              <a:rPr kumimoji="1" lang="ja-JP" altLang="en-US"/>
              <a:t>では</a:t>
            </a:r>
            <a:r>
              <a:rPr kumimoji="1" lang="en-US" altLang="ja-JP" dirty="0"/>
              <a:t>CPU</a:t>
            </a:r>
            <a:r>
              <a:rPr kumimoji="1" lang="ja-JP" altLang="en-US"/>
              <a:t>側の並列化手法として、</a:t>
            </a:r>
            <a:r>
              <a:rPr kumimoji="1" lang="en-US" altLang="ja-JP" dirty="0" err="1"/>
              <a:t>OpenMPI</a:t>
            </a:r>
            <a:r>
              <a:rPr kumimoji="1" lang="ja-JP" altLang="en-US"/>
              <a:t>と</a:t>
            </a:r>
            <a:r>
              <a:rPr kumimoji="1" lang="en-US" altLang="ja-JP" dirty="0"/>
              <a:t>OpenMP</a:t>
            </a:r>
            <a:r>
              <a:rPr kumimoji="1" lang="ja-JP" altLang="en-US"/>
              <a:t>を使用しています。</a:t>
            </a:r>
            <a:endParaRPr kumimoji="1" lang="en-US" altLang="ja-JP" dirty="0"/>
          </a:p>
          <a:p>
            <a:r>
              <a:rPr kumimoji="1" lang="en-US" altLang="ja-JP" dirty="0" err="1"/>
              <a:t>OpenMPI</a:t>
            </a:r>
            <a:r>
              <a:rPr kumimoji="1" lang="ja-JP" altLang="en-US"/>
              <a:t>は複数プロセス立ち上げ、それらが協調して動作することで並列化を行うプロセス並列モデルでの並列化を行います。</a:t>
            </a:r>
            <a:endParaRPr kumimoji="1" lang="en-US" altLang="ja-JP" dirty="0"/>
          </a:p>
          <a:p>
            <a:r>
              <a:rPr kumimoji="1" lang="ja-JP" altLang="en-US"/>
              <a:t>また、</a:t>
            </a:r>
            <a:r>
              <a:rPr kumimoji="1" lang="en-US" altLang="ja-JP" dirty="0"/>
              <a:t>GPU</a:t>
            </a:r>
            <a:r>
              <a:rPr kumimoji="1" lang="ja-JP" altLang="en-US"/>
              <a:t>版</a:t>
            </a:r>
            <a:r>
              <a:rPr kumimoji="1" lang="en-US" altLang="ja-JP" dirty="0"/>
              <a:t>City-LES</a:t>
            </a:r>
            <a:r>
              <a:rPr kumimoji="1" lang="ja-JP" altLang="en-US"/>
              <a:t>・</a:t>
            </a:r>
            <a:r>
              <a:rPr kumimoji="1" lang="en-US" altLang="ja-JP" dirty="0"/>
              <a:t>CPU</a:t>
            </a:r>
            <a:r>
              <a:rPr kumimoji="1" lang="ja-JP" altLang="en-US"/>
              <a:t>版</a:t>
            </a:r>
            <a:r>
              <a:rPr kumimoji="1" lang="en-US" altLang="ja-JP" dirty="0"/>
              <a:t>City-LES</a:t>
            </a:r>
            <a:r>
              <a:rPr kumimoji="1" lang="ja-JP" altLang="en-US"/>
              <a:t>の</a:t>
            </a:r>
            <a:r>
              <a:rPr kumimoji="1" lang="en-US" altLang="ja-JP" dirty="0"/>
              <a:t>Cygnus</a:t>
            </a:r>
            <a:r>
              <a:rPr kumimoji="1" lang="ja-JP" altLang="en-US"/>
              <a:t>・</a:t>
            </a:r>
            <a:r>
              <a:rPr kumimoji="1" lang="en-US" altLang="ja-JP" dirty="0"/>
              <a:t>Pegasus</a:t>
            </a:r>
            <a:r>
              <a:rPr kumimoji="1" lang="ja-JP" altLang="en-US"/>
              <a:t>におけるノードあたりのプロセス数と、各プロセスへのコアと</a:t>
            </a:r>
            <a:r>
              <a:rPr kumimoji="1" lang="en-US" altLang="ja-JP" dirty="0"/>
              <a:t>GPU</a:t>
            </a:r>
            <a:r>
              <a:rPr kumimoji="1" lang="ja-JP" altLang="en-US"/>
              <a:t>の割り当ては以下のように行いました。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14</a:t>
            </a:fld>
            <a:endParaRPr kumimoji="1" lang="ja-JP" altLang="en-US"/>
          </a:p>
        </p:txBody>
      </p:sp>
    </p:spTree>
    <p:extLst>
      <p:ext uri="{BB962C8B-B14F-4D97-AF65-F5344CB8AC3E}">
        <p14:creationId xmlns:p14="http://schemas.microsoft.com/office/powerpoint/2010/main" val="164498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City-LES</a:t>
            </a:r>
            <a:r>
              <a:rPr kumimoji="1" lang="ja-JP" altLang="en-US"/>
              <a:t>を実行する際のシミュレーション空間のサイズは</a:t>
            </a:r>
            <a:r>
              <a:rPr kumimoji="1" lang="en-US" altLang="ja-JP" dirty="0"/>
              <a:t>512*512*512</a:t>
            </a:r>
            <a:r>
              <a:rPr kumimoji="1" lang="ja-JP" altLang="en-US"/>
              <a:t>とした。</a:t>
            </a:r>
            <a:endParaRPr kumimoji="1" lang="en-US" altLang="ja-JP" dirty="0"/>
          </a:p>
          <a:p>
            <a:r>
              <a:rPr kumimoji="1" lang="ja-JP" altLang="en-US"/>
              <a:t>シミュレーション空間のサイズは</a:t>
            </a:r>
            <a:r>
              <a:rPr kumimoji="1" lang="en-US" altLang="ja-JP" dirty="0"/>
              <a:t>City-LES</a:t>
            </a:r>
            <a:r>
              <a:rPr kumimoji="1" lang="ja-JP" altLang="en-US"/>
              <a:t>に含まれる多くの計算の並列度と一致、もしくは比例している。</a:t>
            </a:r>
            <a:endParaRPr kumimoji="1" lang="en-US" altLang="ja-JP" dirty="0"/>
          </a:p>
          <a:p>
            <a:r>
              <a:rPr kumimoji="1" lang="ja-JP" altLang="en-US"/>
              <a:t>また、複数の</a:t>
            </a:r>
            <a:r>
              <a:rPr kumimoji="1" lang="en-US" altLang="ja-JP" dirty="0"/>
              <a:t>MPI</a:t>
            </a:r>
            <a:r>
              <a:rPr kumimoji="1" lang="ja-JP" altLang="en-US"/>
              <a:t>プロセスで実行する場合は、その並列度をプロセス数で割った数がの各プロセスが行う多くの計算のおおよその並列度となる。</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通信オーバーヘッドが少なければ、ノード数に反比例して実行時間が減っていくはず。</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15</a:t>
            </a:fld>
            <a:endParaRPr kumimoji="1" lang="ja-JP" altLang="en-US"/>
          </a:p>
        </p:txBody>
      </p:sp>
    </p:spTree>
    <p:extLst>
      <p:ext uri="{BB962C8B-B14F-4D97-AF65-F5344CB8AC3E}">
        <p14:creationId xmlns:p14="http://schemas.microsoft.com/office/powerpoint/2010/main" val="4004033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79B1-3B21-A702-1327-6E7D38D60A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0C1396-1A55-CF6B-F9B8-94C56F0430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0F2497-B40E-5625-1112-3879EA5D0455}"/>
              </a:ext>
            </a:extLst>
          </p:cNvPr>
          <p:cNvSpPr>
            <a:spLocks noGrp="1"/>
          </p:cNvSpPr>
          <p:nvPr>
            <p:ph type="body" idx="1"/>
          </p:nvPr>
        </p:nvSpPr>
        <p:spPr/>
        <p:txBody>
          <a:bodyPr/>
          <a:lstStyle/>
          <a:p>
            <a:r>
              <a:rPr kumimoji="1" lang="ja-JP" altLang="en-US"/>
              <a:t>ドライミストの計算の</a:t>
            </a:r>
            <a:r>
              <a:rPr kumimoji="1" lang="en-US" altLang="ja-JP" dirty="0"/>
              <a:t>GPU</a:t>
            </a:r>
            <a:r>
              <a:rPr kumimoji="1" lang="ja-JP" altLang="en-US"/>
              <a:t>オフロードによる高速化率の評価についてです。</a:t>
            </a:r>
            <a:endParaRPr kumimoji="1" lang="en-US" altLang="ja-JP" dirty="0"/>
          </a:p>
          <a:p>
            <a:r>
              <a:rPr kumimoji="1" lang="ja-JP" altLang="en-US"/>
              <a:t>ドライミストの計算部分のみについて、</a:t>
            </a:r>
            <a:r>
              <a:rPr kumimoji="1" lang="en-US" altLang="ja-JP" dirty="0"/>
              <a:t>CPU</a:t>
            </a:r>
            <a:r>
              <a:rPr kumimoji="1" lang="ja-JP" altLang="en-US"/>
              <a:t>で実行した場合と</a:t>
            </a:r>
            <a:r>
              <a:rPr kumimoji="1" lang="en-US" altLang="ja-JP" dirty="0"/>
              <a:t>GPU</a:t>
            </a:r>
            <a:r>
              <a:rPr kumimoji="1" lang="ja-JP" altLang="en-US"/>
              <a:t>で実行した場合の実行時間を比較しました。</a:t>
            </a:r>
            <a:endParaRPr kumimoji="1" lang="en-US" altLang="ja-JP" dirty="0"/>
          </a:p>
          <a:p>
            <a:r>
              <a:rPr kumimoji="1" lang="ja-JP" altLang="en-US"/>
              <a:t>結果、</a:t>
            </a:r>
            <a:r>
              <a:rPr kumimoji="1" lang="en-US" altLang="ja-JP" dirty="0"/>
              <a:t>Cygnus</a:t>
            </a:r>
            <a:r>
              <a:rPr kumimoji="1" lang="ja-JP" altLang="en-US"/>
              <a:t>では最大</a:t>
            </a:r>
            <a:r>
              <a:rPr kumimoji="1" lang="en-US" altLang="ja-JP" dirty="0"/>
              <a:t>39.81</a:t>
            </a:r>
            <a:r>
              <a:rPr kumimoji="1" lang="ja-JP" altLang="en-US"/>
              <a:t>倍、</a:t>
            </a:r>
            <a:r>
              <a:rPr kumimoji="1" lang="en-US" altLang="ja-JP" dirty="0"/>
              <a:t>Pegasus</a:t>
            </a:r>
            <a:r>
              <a:rPr kumimoji="1" lang="ja-JP" altLang="en-US"/>
              <a:t>では最大</a:t>
            </a:r>
            <a:r>
              <a:rPr kumimoji="1" lang="en-US" altLang="ja-JP" dirty="0"/>
              <a:t>67.81</a:t>
            </a:r>
            <a:r>
              <a:rPr kumimoji="1" lang="ja-JP" altLang="en-US"/>
              <a:t>倍の高速化となりました。</a:t>
            </a:r>
            <a:endParaRPr kumimoji="1" lang="en-US" altLang="ja-JP" dirty="0"/>
          </a:p>
          <a:p>
            <a:r>
              <a:rPr kumimoji="1" lang="en-US" altLang="ja-JP" dirty="0"/>
              <a:t>CPU </a:t>
            </a:r>
            <a:r>
              <a:rPr kumimoji="1" lang="ja-JP" altLang="en-US"/>
              <a:t>の演算性能に対する </a:t>
            </a:r>
            <a:r>
              <a:rPr kumimoji="1" lang="en-US" altLang="ja-JP" dirty="0"/>
              <a:t>GPU </a:t>
            </a:r>
            <a:r>
              <a:rPr kumimoji="1" lang="ja-JP" altLang="en-US"/>
              <a:t>の演算性能の比率を大きく超えた高速化率となっている。</a:t>
            </a:r>
            <a:endParaRPr kumimoji="1" lang="en-US" altLang="ja-JP" dirty="0"/>
          </a:p>
        </p:txBody>
      </p:sp>
      <p:sp>
        <p:nvSpPr>
          <p:cNvPr id="4" name="スライド番号プレースホルダー 3">
            <a:extLst>
              <a:ext uri="{FF2B5EF4-FFF2-40B4-BE49-F238E27FC236}">
                <a16:creationId xmlns:a16="http://schemas.microsoft.com/office/drawing/2014/main" id="{F41F4289-FC59-4538-6EB9-996411FE25F9}"/>
              </a:ext>
            </a:extLst>
          </p:cNvPr>
          <p:cNvSpPr>
            <a:spLocks noGrp="1"/>
          </p:cNvSpPr>
          <p:nvPr>
            <p:ph type="sldNum" sz="quarter" idx="5"/>
          </p:nvPr>
        </p:nvSpPr>
        <p:spPr/>
        <p:txBody>
          <a:bodyPr/>
          <a:lstStyle/>
          <a:p>
            <a:fld id="{AA559082-CC69-B340-A957-B1A2FF132576}" type="slidenum">
              <a:rPr kumimoji="1" lang="ja-JP" altLang="en-US" smtClean="0"/>
              <a:t>16</a:t>
            </a:fld>
            <a:endParaRPr kumimoji="1" lang="ja-JP" altLang="en-US"/>
          </a:p>
        </p:txBody>
      </p:sp>
    </p:spTree>
    <p:extLst>
      <p:ext uri="{BB962C8B-B14F-4D97-AF65-F5344CB8AC3E}">
        <p14:creationId xmlns:p14="http://schemas.microsoft.com/office/powerpoint/2010/main" val="253533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A36E-B96B-0E9E-5A18-0887DA1B97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7A829F-1B69-F904-5DA3-962EB08551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9A063D-485E-B1F5-2AB4-929347993664}"/>
              </a:ext>
            </a:extLst>
          </p:cNvPr>
          <p:cNvSpPr>
            <a:spLocks noGrp="1"/>
          </p:cNvSpPr>
          <p:nvPr>
            <p:ph type="body" idx="1"/>
          </p:nvPr>
        </p:nvSpPr>
        <p:spPr/>
        <p:txBody>
          <a:bodyPr/>
          <a:lstStyle/>
          <a:p>
            <a:r>
              <a:rPr kumimoji="1" lang="ja-JP" altLang="en-US"/>
              <a:t>つづいて、</a:t>
            </a:r>
            <a:r>
              <a:rPr kumimoji="1" lang="en" altLang="ja-JP" dirty="0"/>
              <a:t>GPU</a:t>
            </a:r>
            <a:r>
              <a:rPr kumimoji="1" lang="ja-JP" altLang="en-US"/>
              <a:t>版</a:t>
            </a:r>
            <a:r>
              <a:rPr kumimoji="1" lang="en" altLang="ja-JP" dirty="0"/>
              <a:t>City-LES</a:t>
            </a:r>
            <a:r>
              <a:rPr kumimoji="1" lang="ja-JP" altLang="en-US"/>
              <a:t>のドライミストの計算を</a:t>
            </a:r>
            <a:r>
              <a:rPr kumimoji="1" lang="en" altLang="ja-JP" dirty="0"/>
              <a:t>CPU</a:t>
            </a:r>
            <a:r>
              <a:rPr kumimoji="1" lang="ja-JP" altLang="en-US"/>
              <a:t>で行なった場合に対する、</a:t>
            </a:r>
            <a:r>
              <a:rPr kumimoji="1" lang="en-US" altLang="ja-JP" dirty="0"/>
              <a:t>GPU</a:t>
            </a:r>
            <a:r>
              <a:rPr kumimoji="1" lang="ja-JP" altLang="en-US"/>
              <a:t>で行った場合の高速化率の評価の結果を示します。</a:t>
            </a:r>
            <a:endParaRPr kumimoji="1" lang="en-US" altLang="ja-JP" dirty="0"/>
          </a:p>
          <a:p>
            <a:r>
              <a:rPr kumimoji="1" lang="en-US" altLang="ja-JP" dirty="0"/>
              <a:t>Cygnus</a:t>
            </a:r>
            <a:r>
              <a:rPr kumimoji="1" lang="ja-JP" altLang="en-US"/>
              <a:t>・</a:t>
            </a:r>
            <a:r>
              <a:rPr kumimoji="1" lang="en-US" altLang="ja-JP" dirty="0"/>
              <a:t>Pegasus</a:t>
            </a:r>
            <a:r>
              <a:rPr kumimoji="1" lang="ja-JP" altLang="en-US"/>
              <a:t>における</a:t>
            </a:r>
            <a:r>
              <a:rPr kumimoji="1" lang="en-US" altLang="ja-JP" dirty="0"/>
              <a:t>GPU</a:t>
            </a:r>
            <a:r>
              <a:rPr kumimoji="1" lang="ja-JP" altLang="en-US"/>
              <a:t>オフロードによる高速化率は両方ともに最大で</a:t>
            </a:r>
            <a:r>
              <a:rPr kumimoji="1" lang="en-US" altLang="ja-JP" dirty="0"/>
              <a:t>1.3</a:t>
            </a:r>
            <a:r>
              <a:rPr kumimoji="1" lang="ja-JP" altLang="en-US"/>
              <a:t>倍となりました。</a:t>
            </a:r>
            <a:endParaRPr kumimoji="1" lang="en-US" altLang="ja-JP" dirty="0"/>
          </a:p>
          <a:p>
            <a:r>
              <a:rPr kumimoji="1" lang="ja-JP" altLang="en-US"/>
              <a:t>想定通り、一部の</a:t>
            </a:r>
            <a:r>
              <a:rPr kumimoji="1" lang="en-US" altLang="ja-JP" dirty="0"/>
              <a:t>CPU</a:t>
            </a:r>
            <a:r>
              <a:rPr kumimoji="1" lang="ja-JP" altLang="en-US"/>
              <a:t>実行のために発生していたメモリコピーをなくすことにより、実行時間を大きく削減することに成功した。</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7FB85259-63A9-BA25-1A28-1456AF5E939F}"/>
              </a:ext>
            </a:extLst>
          </p:cNvPr>
          <p:cNvSpPr>
            <a:spLocks noGrp="1"/>
          </p:cNvSpPr>
          <p:nvPr>
            <p:ph type="sldNum" sz="quarter" idx="5"/>
          </p:nvPr>
        </p:nvSpPr>
        <p:spPr/>
        <p:txBody>
          <a:bodyPr/>
          <a:lstStyle/>
          <a:p>
            <a:fld id="{AA559082-CC69-B340-A957-B1A2FF132576}" type="slidenum">
              <a:rPr kumimoji="1" lang="ja-JP" altLang="en-US" smtClean="0"/>
              <a:t>17</a:t>
            </a:fld>
            <a:endParaRPr kumimoji="1" lang="ja-JP" altLang="en-US"/>
          </a:p>
        </p:txBody>
      </p:sp>
    </p:spTree>
    <p:extLst>
      <p:ext uri="{BB962C8B-B14F-4D97-AF65-F5344CB8AC3E}">
        <p14:creationId xmlns:p14="http://schemas.microsoft.com/office/powerpoint/2010/main" val="347518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54C2-DCB8-31FA-29C4-FA11958D3F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D6DE47-40A4-6060-3232-762309CAB7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45E3ED-2DCA-1887-5752-5706081D041A}"/>
              </a:ext>
            </a:extLst>
          </p:cNvPr>
          <p:cNvSpPr>
            <a:spLocks noGrp="1"/>
          </p:cNvSpPr>
          <p:nvPr>
            <p:ph type="body" idx="1"/>
          </p:nvPr>
        </p:nvSpPr>
        <p:spPr/>
        <p:txBody>
          <a:bodyPr/>
          <a:lstStyle/>
          <a:p>
            <a:r>
              <a:rPr kumimoji="1" lang="en-US" altLang="ja-JP" dirty="0"/>
              <a:t>CPU</a:t>
            </a:r>
            <a:r>
              <a:rPr kumimoji="1" lang="ja-JP" altLang="en-US"/>
              <a:t>版</a:t>
            </a:r>
            <a:r>
              <a:rPr kumimoji="1" lang="en-US" altLang="ja-JP" dirty="0"/>
              <a:t>City-LES</a:t>
            </a:r>
            <a:r>
              <a:rPr kumimoji="1" lang="ja-JP" altLang="en-US"/>
              <a:t>と</a:t>
            </a:r>
            <a:r>
              <a:rPr kumimoji="1" lang="en-US" altLang="ja-JP" dirty="0"/>
              <a:t>GPU</a:t>
            </a:r>
            <a:r>
              <a:rPr kumimoji="1" lang="ja-JP" altLang="en-US"/>
              <a:t>版</a:t>
            </a:r>
            <a:r>
              <a:rPr kumimoji="1" lang="en-US" altLang="ja-JP" dirty="0"/>
              <a:t>City-LES</a:t>
            </a:r>
            <a:r>
              <a:rPr kumimoji="1" lang="ja-JP" altLang="en-US"/>
              <a:t>の実行時間を比較し、その高速化率を評価した。</a:t>
            </a:r>
            <a:endParaRPr kumimoji="1" lang="en-US" altLang="ja-JP" dirty="0"/>
          </a:p>
          <a:p>
            <a:r>
              <a:rPr kumimoji="1" lang="ja-JP" altLang="en-US"/>
              <a:t>結果、</a:t>
            </a:r>
            <a:r>
              <a:rPr kumimoji="1" lang="en-US" altLang="ja-JP" dirty="0"/>
              <a:t>Pegasus</a:t>
            </a:r>
            <a:r>
              <a:rPr kumimoji="1" lang="ja-JP" altLang="en-US"/>
              <a:t>では最大</a:t>
            </a:r>
            <a:r>
              <a:rPr kumimoji="1" lang="en-US" altLang="ja-JP" dirty="0"/>
              <a:t>29,29</a:t>
            </a:r>
            <a:r>
              <a:rPr kumimoji="1" lang="ja-JP" altLang="en-US"/>
              <a:t>倍、</a:t>
            </a:r>
            <a:r>
              <a:rPr kumimoji="1" lang="en-US" altLang="ja-JP" dirty="0"/>
              <a:t>Cygnus</a:t>
            </a:r>
            <a:r>
              <a:rPr kumimoji="1" lang="ja-JP" altLang="en-US"/>
              <a:t>では最大</a:t>
            </a:r>
            <a:r>
              <a:rPr kumimoji="1" lang="en-US" altLang="ja-JP" dirty="0"/>
              <a:t>15.03</a:t>
            </a:r>
            <a:r>
              <a:rPr kumimoji="1" lang="ja-JP" altLang="en-US"/>
              <a:t>倍となった。</a:t>
            </a:r>
            <a:endParaRPr kumimoji="1" lang="en-US" altLang="ja-JP" dirty="0"/>
          </a:p>
          <a:p>
            <a:r>
              <a:rPr kumimoji="1" lang="en-US" altLang="ja-JP" dirty="0"/>
              <a:t>Cygnus </a:t>
            </a:r>
            <a:r>
              <a:rPr kumimoji="1" lang="ja-JP" altLang="en-US"/>
              <a:t>については先行研究</a:t>
            </a:r>
            <a:r>
              <a:rPr kumimoji="1" lang="en-US" altLang="ja-JP" dirty="0"/>
              <a:t>[3] </a:t>
            </a:r>
            <a:r>
              <a:rPr kumimoji="1" lang="ja-JP" altLang="en-US"/>
              <a:t>と同様に</a:t>
            </a:r>
            <a:r>
              <a:rPr kumimoji="1" lang="en-US" altLang="ja-JP" dirty="0"/>
              <a:t>15 </a:t>
            </a:r>
            <a:r>
              <a:rPr kumimoji="1" lang="ja-JP" altLang="en-US"/>
              <a:t>倍ほどの高速化となっている。</a:t>
            </a:r>
            <a:r>
              <a:rPr kumimoji="1" lang="en-US" altLang="ja-JP" dirty="0"/>
              <a:t>Pegasus </a:t>
            </a:r>
            <a:r>
              <a:rPr kumimoji="1" lang="ja-JP" altLang="en-US"/>
              <a:t>については、</a:t>
            </a:r>
            <a:r>
              <a:rPr kumimoji="1" lang="en-US" altLang="ja-JP" dirty="0"/>
              <a:t>CPU</a:t>
            </a:r>
            <a:r>
              <a:rPr kumimoji="1" lang="ja-JP" altLang="en-US"/>
              <a:t>に対する</a:t>
            </a:r>
            <a:r>
              <a:rPr kumimoji="1" lang="en-US" altLang="ja-JP" dirty="0"/>
              <a:t>GPU</a:t>
            </a:r>
            <a:r>
              <a:rPr kumimoji="1" lang="ja-JP" altLang="en-US"/>
              <a:t>の演算性能</a:t>
            </a:r>
            <a:r>
              <a:rPr kumimoji="1" lang="en-US" altLang="ja-JP" dirty="0"/>
              <a:t>(=7.81 </a:t>
            </a:r>
            <a:r>
              <a:rPr kumimoji="1" lang="ja-JP" altLang="en-US"/>
              <a:t>倍</a:t>
            </a:r>
            <a:r>
              <a:rPr kumimoji="1" lang="en-US" altLang="ja-JP" dirty="0"/>
              <a:t>) </a:t>
            </a:r>
            <a:r>
              <a:rPr kumimoji="1" lang="ja-JP" altLang="en-US"/>
              <a:t>やメモリバンド幅</a:t>
            </a:r>
            <a:r>
              <a:rPr kumimoji="1" lang="en-US" altLang="ja-JP" dirty="0"/>
              <a:t>(=7.14</a:t>
            </a:r>
            <a:r>
              <a:rPr kumimoji="1" lang="ja-JP" altLang="en-US"/>
              <a:t>倍</a:t>
            </a:r>
            <a:r>
              <a:rPr kumimoji="1" lang="en-US" altLang="ja-JP" dirty="0"/>
              <a:t>)</a:t>
            </a:r>
            <a:r>
              <a:rPr kumimoji="1" lang="ja-JP" altLang="en-US"/>
              <a:t>を大きく超えた結果となっている。</a:t>
            </a:r>
            <a:endParaRPr kumimoji="1" lang="en-US" altLang="ja-JP" dirty="0"/>
          </a:p>
          <a:p>
            <a:r>
              <a:rPr kumimoji="1" lang="en-US" altLang="ja-JP" dirty="0"/>
              <a:t>Pegasus</a:t>
            </a:r>
            <a:r>
              <a:rPr kumimoji="1" lang="ja-JP" altLang="en-US"/>
              <a:t>の</a:t>
            </a:r>
            <a:r>
              <a:rPr kumimoji="1" lang="en-US" altLang="ja-JP" dirty="0"/>
              <a:t>GPU</a:t>
            </a:r>
            <a:r>
              <a:rPr kumimoji="1" lang="ja-JP" altLang="en-US"/>
              <a:t>オフロードによる高速化率が非常に大きくなっていることについては、</a:t>
            </a:r>
            <a:r>
              <a:rPr kumimoji="1" lang="en-US" altLang="ja-JP" dirty="0"/>
              <a:t>Pegasus</a:t>
            </a:r>
            <a:r>
              <a:rPr kumimoji="1" lang="ja-JP" altLang="en-US"/>
              <a:t>の</a:t>
            </a:r>
            <a:r>
              <a:rPr kumimoji="1" lang="en-US" altLang="ja-JP" dirty="0"/>
              <a:t>CPU</a:t>
            </a:r>
            <a:r>
              <a:rPr kumimoji="1" lang="ja-JP" altLang="en-US"/>
              <a:t>で実行される処理の実行時間が想定より大きくなっていることが原因であり、その理由については現在調査中である。</a:t>
            </a:r>
            <a:endParaRPr kumimoji="1" lang="en-US" altLang="ja-JP" dirty="0"/>
          </a:p>
        </p:txBody>
      </p:sp>
      <p:sp>
        <p:nvSpPr>
          <p:cNvPr id="4" name="スライド番号プレースホルダー 3">
            <a:extLst>
              <a:ext uri="{FF2B5EF4-FFF2-40B4-BE49-F238E27FC236}">
                <a16:creationId xmlns:a16="http://schemas.microsoft.com/office/drawing/2014/main" id="{47BB42EF-EBB5-607D-B41F-41D81531DBC2}"/>
              </a:ext>
            </a:extLst>
          </p:cNvPr>
          <p:cNvSpPr>
            <a:spLocks noGrp="1"/>
          </p:cNvSpPr>
          <p:nvPr>
            <p:ph type="sldNum" sz="quarter" idx="5"/>
          </p:nvPr>
        </p:nvSpPr>
        <p:spPr/>
        <p:txBody>
          <a:bodyPr/>
          <a:lstStyle/>
          <a:p>
            <a:fld id="{AA559082-CC69-B340-A957-B1A2FF132576}" type="slidenum">
              <a:rPr kumimoji="1" lang="ja-JP" altLang="en-US" smtClean="0"/>
              <a:t>18</a:t>
            </a:fld>
            <a:endParaRPr kumimoji="1" lang="ja-JP" altLang="en-US"/>
          </a:p>
        </p:txBody>
      </p:sp>
    </p:spTree>
    <p:extLst>
      <p:ext uri="{BB962C8B-B14F-4D97-AF65-F5344CB8AC3E}">
        <p14:creationId xmlns:p14="http://schemas.microsoft.com/office/powerpoint/2010/main" val="23277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ドライミストの計算の</a:t>
            </a:r>
            <a:r>
              <a:rPr kumimoji="1" lang="en-US" altLang="ja-JP" dirty="0"/>
              <a:t>GPU</a:t>
            </a:r>
            <a:r>
              <a:rPr kumimoji="1" lang="ja-JP" altLang="en-US"/>
              <a:t>オフロードによる高速化率の評価についてです。</a:t>
            </a:r>
            <a:endParaRPr kumimoji="1" lang="en-US" altLang="ja-JP" dirty="0"/>
          </a:p>
          <a:p>
            <a:r>
              <a:rPr kumimoji="1" lang="ja-JP" altLang="en-US"/>
              <a:t>ドライミストの計算部分のみについて、</a:t>
            </a:r>
            <a:r>
              <a:rPr kumimoji="1" lang="en-US" altLang="ja-JP" dirty="0"/>
              <a:t>CPU</a:t>
            </a:r>
            <a:r>
              <a:rPr kumimoji="1" lang="ja-JP" altLang="en-US"/>
              <a:t>で実行した場合と</a:t>
            </a:r>
            <a:r>
              <a:rPr kumimoji="1" lang="en-US" altLang="ja-JP" dirty="0"/>
              <a:t>GPU</a:t>
            </a:r>
            <a:r>
              <a:rPr kumimoji="1" lang="ja-JP" altLang="en-US"/>
              <a:t>で実行した場合の実行時間を比較しました。</a:t>
            </a:r>
            <a:endParaRPr kumimoji="1" lang="en-US" altLang="ja-JP" dirty="0"/>
          </a:p>
          <a:p>
            <a:r>
              <a:rPr kumimoji="1" lang="ja-JP" altLang="en-US"/>
              <a:t>結果、</a:t>
            </a:r>
            <a:r>
              <a:rPr kumimoji="1" lang="en-US" altLang="ja-JP" dirty="0"/>
              <a:t>Cygnus</a:t>
            </a:r>
            <a:r>
              <a:rPr kumimoji="1" lang="ja-JP" altLang="en-US"/>
              <a:t>では最大</a:t>
            </a:r>
            <a:r>
              <a:rPr kumimoji="1" lang="en-US" altLang="ja-JP" dirty="0"/>
              <a:t>39.81</a:t>
            </a:r>
            <a:r>
              <a:rPr kumimoji="1" lang="ja-JP" altLang="en-US"/>
              <a:t>倍、</a:t>
            </a:r>
            <a:r>
              <a:rPr kumimoji="1" lang="en-US" altLang="ja-JP" dirty="0"/>
              <a:t>Pegasus</a:t>
            </a:r>
            <a:r>
              <a:rPr kumimoji="1" lang="ja-JP" altLang="en-US"/>
              <a:t>では最大</a:t>
            </a:r>
            <a:r>
              <a:rPr kumimoji="1" lang="en-US" altLang="ja-JP" dirty="0"/>
              <a:t>67.81</a:t>
            </a:r>
            <a:r>
              <a:rPr kumimoji="1" lang="ja-JP" altLang="en-US"/>
              <a:t>倍の高速化となりました。</a:t>
            </a:r>
            <a:endParaRPr kumimoji="1" lang="en-US" altLang="ja-JP" dirty="0"/>
          </a:p>
          <a:p>
            <a:r>
              <a:rPr kumimoji="1" lang="en-US" altLang="ja-JP" dirty="0"/>
              <a:t>CPU </a:t>
            </a:r>
            <a:r>
              <a:rPr kumimoji="1" lang="ja-JP" altLang="en-US"/>
              <a:t>の演算性能に対する </a:t>
            </a:r>
            <a:r>
              <a:rPr kumimoji="1" lang="en-US" altLang="ja-JP" dirty="0"/>
              <a:t>GPU </a:t>
            </a:r>
            <a:r>
              <a:rPr kumimoji="1" lang="ja-JP" altLang="en-US"/>
              <a:t>の演算性能の比率を大きく超えた高速化率となっている。</a:t>
            </a:r>
            <a:endParaRPr kumimoji="1" lang="en-US" altLang="ja-JP" dirty="0"/>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19</a:t>
            </a:fld>
            <a:endParaRPr kumimoji="1" lang="ja-JP" altLang="en-US"/>
          </a:p>
        </p:txBody>
      </p:sp>
    </p:spTree>
    <p:extLst>
      <p:ext uri="{BB962C8B-B14F-4D97-AF65-F5344CB8AC3E}">
        <p14:creationId xmlns:p14="http://schemas.microsoft.com/office/powerpoint/2010/main" val="306125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City-LES</a:t>
            </a:r>
            <a:r>
              <a:rPr kumimoji="1" lang="ja-JP" altLang="en-US"/>
              <a:t>は、筑波大の計算科学研究センターに所属する地球環境研究部門で開発されている都市気象のシミュレーションを行うアプリケーションです。</a:t>
            </a:r>
          </a:p>
          <a:p>
            <a:r>
              <a:rPr kumimoji="1" lang="ja-JP" altLang="en-US"/>
              <a:t>シミュレーションには、</a:t>
            </a:r>
            <a:r>
              <a:rPr kumimoji="1" lang="en-US" altLang="ja-JP" dirty="0"/>
              <a:t>Large Eddy Simulation(LES)</a:t>
            </a:r>
            <a:r>
              <a:rPr kumimoji="1" lang="ja-JP" altLang="en-US"/>
              <a:t>という大気シミュレーションのほか、ラジオシティ法という太陽放射を詳細にシミュレートする手法を組み合わせて、都市気象を詳細にシミュレーションすることができるようになっています。</a:t>
            </a:r>
          </a:p>
          <a:p>
            <a:r>
              <a:rPr kumimoji="1" lang="ja-JP" altLang="en-US"/>
              <a:t>これに加えて、街区にある室外機や自動車からの人工排熱の影響をシミュレートする機能があり、これらの機能を利用することで、都市環境におけるグリーンルーフ </a:t>
            </a:r>
            <a:r>
              <a:rPr kumimoji="1" lang="en-US" altLang="ja-JP" dirty="0"/>
              <a:t>(</a:t>
            </a:r>
            <a:r>
              <a:rPr kumimoji="1" lang="ja-JP" altLang="en-US"/>
              <a:t>屋上緑化</a:t>
            </a:r>
            <a:r>
              <a:rPr kumimoji="1" lang="en-US" altLang="ja-JP" dirty="0"/>
              <a:t>) </a:t>
            </a:r>
            <a:r>
              <a:rPr kumimoji="1" lang="ja-JP" altLang="en-US"/>
              <a:t>やエアコン等の消費電力の削減による人工排熱の減少、ドライミストによる気温低下など様々な暑さ対策の効果の検証を行うことができます。</a:t>
            </a:r>
            <a:endParaRPr kumimoji="1" lang="en-US" altLang="ja-JP" dirty="0"/>
          </a:p>
          <a:p>
            <a:r>
              <a:rPr kumimoji="1" lang="ja-JP" altLang="en-US"/>
              <a:t>筑波大学</a:t>
            </a:r>
            <a:r>
              <a:rPr kumimoji="1" lang="en-US" altLang="ja-JP" dirty="0"/>
              <a:t>CCS</a:t>
            </a:r>
            <a:r>
              <a:rPr kumimoji="1" lang="ja-JP" altLang="en-US"/>
              <a:t>では地球環境研究部門と高性能計算システム研究部門の共同研究により、</a:t>
            </a:r>
            <a:r>
              <a:rPr kumimoji="1" lang="en" altLang="ja-JP" dirty="0"/>
              <a:t>City-LES</a:t>
            </a:r>
            <a:r>
              <a:rPr kumimoji="1" lang="ja-JP" altLang="en-US"/>
              <a:t>の最適化・高速化の研究を行なってきている。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2</a:t>
            </a:fld>
            <a:endParaRPr kumimoji="1" lang="ja-JP" altLang="en-US"/>
          </a:p>
        </p:txBody>
      </p:sp>
    </p:spTree>
    <p:extLst>
      <p:ext uri="{BB962C8B-B14F-4D97-AF65-F5344CB8AC3E}">
        <p14:creationId xmlns:p14="http://schemas.microsoft.com/office/powerpoint/2010/main" val="3298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0FEB-504A-B7B3-F025-2DE2FFBA74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BF162C-DD92-B33B-D8C7-18E94945EC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184DFE-9DCC-01E1-5070-2EF4E5BA5B02}"/>
              </a:ext>
            </a:extLst>
          </p:cNvPr>
          <p:cNvSpPr>
            <a:spLocks noGrp="1"/>
          </p:cNvSpPr>
          <p:nvPr>
            <p:ph type="body" idx="1"/>
          </p:nvPr>
        </p:nvSpPr>
        <p:spPr/>
        <p:txBody>
          <a:bodyPr/>
          <a:lstStyle/>
          <a:p>
            <a:r>
              <a:rPr kumimoji="1" lang="ja-JP" altLang="en-US"/>
              <a:t>つづいて、</a:t>
            </a:r>
            <a:r>
              <a:rPr kumimoji="1" lang="en" altLang="ja-JP" dirty="0"/>
              <a:t>GPU</a:t>
            </a:r>
            <a:r>
              <a:rPr kumimoji="1" lang="ja-JP" altLang="en-US"/>
              <a:t>版</a:t>
            </a:r>
            <a:r>
              <a:rPr kumimoji="1" lang="en" altLang="ja-JP" dirty="0"/>
              <a:t>City-LES</a:t>
            </a:r>
            <a:r>
              <a:rPr kumimoji="1" lang="ja-JP" altLang="en-US"/>
              <a:t>のドライミストの計算を</a:t>
            </a:r>
            <a:r>
              <a:rPr kumimoji="1" lang="en" altLang="ja-JP" dirty="0"/>
              <a:t>CPU</a:t>
            </a:r>
            <a:r>
              <a:rPr kumimoji="1" lang="ja-JP" altLang="en-US"/>
              <a:t>で行なった場合に対する、</a:t>
            </a:r>
            <a:r>
              <a:rPr kumimoji="1" lang="en-US" altLang="ja-JP" dirty="0"/>
              <a:t>GPU</a:t>
            </a:r>
            <a:r>
              <a:rPr kumimoji="1" lang="ja-JP" altLang="en-US"/>
              <a:t>で行った場合の高速化率の評価の結果を示します。</a:t>
            </a:r>
            <a:endParaRPr kumimoji="1" lang="en-US" altLang="ja-JP" dirty="0"/>
          </a:p>
          <a:p>
            <a:r>
              <a:rPr kumimoji="1" lang="en-US" altLang="ja-JP" dirty="0"/>
              <a:t>Cygnus</a:t>
            </a:r>
            <a:r>
              <a:rPr kumimoji="1" lang="ja-JP" altLang="en-US"/>
              <a:t>・</a:t>
            </a:r>
            <a:r>
              <a:rPr kumimoji="1" lang="en-US" altLang="ja-JP" dirty="0"/>
              <a:t>Pegasus</a:t>
            </a:r>
            <a:r>
              <a:rPr kumimoji="1" lang="ja-JP" altLang="en-US"/>
              <a:t>における</a:t>
            </a:r>
            <a:r>
              <a:rPr kumimoji="1" lang="en-US" altLang="ja-JP" dirty="0"/>
              <a:t>GPU</a:t>
            </a:r>
            <a:r>
              <a:rPr kumimoji="1" lang="ja-JP" altLang="en-US"/>
              <a:t>オフロードによる高速化率は両方ともに最大で</a:t>
            </a:r>
            <a:r>
              <a:rPr kumimoji="1" lang="en-US" altLang="ja-JP" dirty="0"/>
              <a:t>1.3</a:t>
            </a:r>
            <a:r>
              <a:rPr kumimoji="1" lang="ja-JP" altLang="en-US"/>
              <a:t>倍となりました。</a:t>
            </a:r>
            <a:r>
              <a:rPr kumimoji="1" lang="en-US" altLang="ja-JP" dirty="0"/>
              <a:t>l</a:t>
            </a:r>
          </a:p>
          <a:p>
            <a:r>
              <a:rPr kumimoji="1" lang="ja-JP" altLang="en-US"/>
              <a:t>想定通り、一部の</a:t>
            </a:r>
            <a:r>
              <a:rPr kumimoji="1" lang="en-US" altLang="ja-JP" dirty="0"/>
              <a:t>CPU</a:t>
            </a:r>
            <a:r>
              <a:rPr kumimoji="1" lang="ja-JP" altLang="en-US"/>
              <a:t>実行のために発生していたメモリコピーをなくすことにより、実行時間を大きく削減することに成功した。</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06E84195-CABF-D831-BE94-31DD844F01D4}"/>
              </a:ext>
            </a:extLst>
          </p:cNvPr>
          <p:cNvSpPr>
            <a:spLocks noGrp="1"/>
          </p:cNvSpPr>
          <p:nvPr>
            <p:ph type="sldNum" sz="quarter" idx="5"/>
          </p:nvPr>
        </p:nvSpPr>
        <p:spPr/>
        <p:txBody>
          <a:bodyPr/>
          <a:lstStyle/>
          <a:p>
            <a:fld id="{AA559082-CC69-B340-A957-B1A2FF132576}" type="slidenum">
              <a:rPr kumimoji="1" lang="ja-JP" altLang="en-US" smtClean="0"/>
              <a:t>20</a:t>
            </a:fld>
            <a:endParaRPr kumimoji="1" lang="ja-JP" altLang="en-US"/>
          </a:p>
        </p:txBody>
      </p:sp>
    </p:spTree>
    <p:extLst>
      <p:ext uri="{BB962C8B-B14F-4D97-AF65-F5344CB8AC3E}">
        <p14:creationId xmlns:p14="http://schemas.microsoft.com/office/powerpoint/2010/main" val="113673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2D497-3845-3F84-B6A7-3B636C834E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E975AE-9957-5CD2-00E4-7C0372BEA6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0186AF0-0200-5380-9B1A-8FEC27287701}"/>
              </a:ext>
            </a:extLst>
          </p:cNvPr>
          <p:cNvSpPr>
            <a:spLocks noGrp="1"/>
          </p:cNvSpPr>
          <p:nvPr>
            <p:ph type="body" idx="1"/>
          </p:nvPr>
        </p:nvSpPr>
        <p:spPr/>
        <p:txBody>
          <a:bodyPr/>
          <a:lstStyle/>
          <a:p>
            <a:r>
              <a:rPr kumimoji="1" lang="en-US" altLang="ja-JP" dirty="0"/>
              <a:t>CPU</a:t>
            </a:r>
            <a:r>
              <a:rPr kumimoji="1" lang="ja-JP" altLang="en-US"/>
              <a:t>版</a:t>
            </a:r>
            <a:r>
              <a:rPr kumimoji="1" lang="en-US" altLang="ja-JP" dirty="0"/>
              <a:t>City-LES</a:t>
            </a:r>
            <a:r>
              <a:rPr kumimoji="1" lang="ja-JP" altLang="en-US"/>
              <a:t>と</a:t>
            </a:r>
            <a:r>
              <a:rPr kumimoji="1" lang="en-US" altLang="ja-JP" dirty="0"/>
              <a:t>GPU</a:t>
            </a:r>
            <a:r>
              <a:rPr kumimoji="1" lang="ja-JP" altLang="en-US"/>
              <a:t>版</a:t>
            </a:r>
            <a:r>
              <a:rPr kumimoji="1" lang="en-US" altLang="ja-JP" dirty="0"/>
              <a:t>City-LES</a:t>
            </a:r>
            <a:r>
              <a:rPr kumimoji="1" lang="ja-JP" altLang="en-US"/>
              <a:t>の実行時間を比較し、その高速化率を評価した。</a:t>
            </a:r>
            <a:endParaRPr kumimoji="1" lang="en-US" altLang="ja-JP" dirty="0"/>
          </a:p>
          <a:p>
            <a:r>
              <a:rPr kumimoji="1" lang="ja-JP" altLang="en-US"/>
              <a:t>結果、</a:t>
            </a:r>
            <a:r>
              <a:rPr kumimoji="1" lang="en-US" altLang="ja-JP" dirty="0"/>
              <a:t>Pegasus</a:t>
            </a:r>
            <a:r>
              <a:rPr kumimoji="1" lang="ja-JP" altLang="en-US"/>
              <a:t>では最大</a:t>
            </a:r>
            <a:r>
              <a:rPr kumimoji="1" lang="en-US" altLang="ja-JP" dirty="0"/>
              <a:t>29,29</a:t>
            </a:r>
            <a:r>
              <a:rPr kumimoji="1" lang="ja-JP" altLang="en-US"/>
              <a:t>倍、</a:t>
            </a:r>
            <a:r>
              <a:rPr kumimoji="1" lang="en-US" altLang="ja-JP" dirty="0"/>
              <a:t>Cygnus</a:t>
            </a:r>
            <a:r>
              <a:rPr kumimoji="1" lang="ja-JP" altLang="en-US"/>
              <a:t>では最大</a:t>
            </a:r>
            <a:r>
              <a:rPr kumimoji="1" lang="en-US" altLang="ja-JP" dirty="0"/>
              <a:t>15.03</a:t>
            </a:r>
            <a:r>
              <a:rPr kumimoji="1" lang="ja-JP" altLang="en-US"/>
              <a:t>倍となった。</a:t>
            </a:r>
            <a:endParaRPr kumimoji="1" lang="en-US" altLang="ja-JP" dirty="0"/>
          </a:p>
          <a:p>
            <a:r>
              <a:rPr kumimoji="1" lang="en-US" altLang="ja-JP" dirty="0"/>
              <a:t>Cygnus </a:t>
            </a:r>
            <a:r>
              <a:rPr kumimoji="1" lang="ja-JP" altLang="en-US"/>
              <a:t>については先行研究</a:t>
            </a:r>
            <a:r>
              <a:rPr kumimoji="1" lang="en-US" altLang="ja-JP" dirty="0"/>
              <a:t>[3] </a:t>
            </a:r>
            <a:r>
              <a:rPr kumimoji="1" lang="ja-JP" altLang="en-US"/>
              <a:t>と同様に</a:t>
            </a:r>
            <a:r>
              <a:rPr kumimoji="1" lang="en-US" altLang="ja-JP" dirty="0"/>
              <a:t>15 </a:t>
            </a:r>
            <a:r>
              <a:rPr kumimoji="1" lang="ja-JP" altLang="en-US"/>
              <a:t>倍ほどの高速化となっている。</a:t>
            </a:r>
            <a:r>
              <a:rPr kumimoji="1" lang="en-US" altLang="ja-JP" dirty="0"/>
              <a:t>Pegasus </a:t>
            </a:r>
            <a:r>
              <a:rPr kumimoji="1" lang="ja-JP" altLang="en-US"/>
              <a:t>については、</a:t>
            </a:r>
            <a:r>
              <a:rPr kumimoji="1" lang="en-US" altLang="ja-JP" dirty="0"/>
              <a:t>CPU</a:t>
            </a:r>
            <a:r>
              <a:rPr kumimoji="1" lang="ja-JP" altLang="en-US"/>
              <a:t>に対する</a:t>
            </a:r>
            <a:r>
              <a:rPr kumimoji="1" lang="en-US" altLang="ja-JP" dirty="0"/>
              <a:t>GPU</a:t>
            </a:r>
            <a:r>
              <a:rPr kumimoji="1" lang="ja-JP" altLang="en-US"/>
              <a:t>の演算性能</a:t>
            </a:r>
            <a:r>
              <a:rPr kumimoji="1" lang="en-US" altLang="ja-JP" dirty="0"/>
              <a:t>(=7.81 </a:t>
            </a:r>
            <a:r>
              <a:rPr kumimoji="1" lang="ja-JP" altLang="en-US"/>
              <a:t>倍</a:t>
            </a:r>
            <a:r>
              <a:rPr kumimoji="1" lang="en-US" altLang="ja-JP" dirty="0"/>
              <a:t>) </a:t>
            </a:r>
            <a:r>
              <a:rPr kumimoji="1" lang="ja-JP" altLang="en-US"/>
              <a:t>やメモリバンド幅</a:t>
            </a:r>
            <a:r>
              <a:rPr kumimoji="1" lang="en-US" altLang="ja-JP" dirty="0"/>
              <a:t>(=7.14</a:t>
            </a:r>
            <a:r>
              <a:rPr kumimoji="1" lang="ja-JP" altLang="en-US"/>
              <a:t>倍</a:t>
            </a:r>
            <a:r>
              <a:rPr kumimoji="1" lang="en-US" altLang="ja-JP" dirty="0"/>
              <a:t>)</a:t>
            </a:r>
            <a:r>
              <a:rPr kumimoji="1" lang="ja-JP" altLang="en-US"/>
              <a:t>を大きく超えた結果となっている。</a:t>
            </a:r>
            <a:endParaRPr kumimoji="1" lang="en-US" altLang="ja-JP" dirty="0"/>
          </a:p>
          <a:p>
            <a:r>
              <a:rPr kumimoji="1" lang="en-US" altLang="ja-JP" dirty="0"/>
              <a:t>Pegasus</a:t>
            </a:r>
            <a:r>
              <a:rPr kumimoji="1" lang="ja-JP" altLang="en-US"/>
              <a:t>の</a:t>
            </a:r>
            <a:r>
              <a:rPr kumimoji="1" lang="en-US" altLang="ja-JP" dirty="0"/>
              <a:t>GPU</a:t>
            </a:r>
            <a:r>
              <a:rPr kumimoji="1" lang="ja-JP" altLang="en-US"/>
              <a:t>オフロードによる高速化率が非常に大きくなっていることについては、</a:t>
            </a:r>
            <a:r>
              <a:rPr kumimoji="1" lang="en-US" altLang="ja-JP" dirty="0"/>
              <a:t>Pegasus</a:t>
            </a:r>
            <a:r>
              <a:rPr kumimoji="1" lang="ja-JP" altLang="en-US"/>
              <a:t>の</a:t>
            </a:r>
            <a:r>
              <a:rPr kumimoji="1" lang="en-US" altLang="ja-JP" dirty="0"/>
              <a:t>CPU</a:t>
            </a:r>
            <a:r>
              <a:rPr kumimoji="1" lang="ja-JP" altLang="en-US"/>
              <a:t>で実行される処理の実行時間が想定より大きくなっていることが原因であり、その理由については現在調査中である。</a:t>
            </a:r>
            <a:endParaRPr kumimoji="1" lang="en-US" altLang="ja-JP" dirty="0"/>
          </a:p>
        </p:txBody>
      </p:sp>
      <p:sp>
        <p:nvSpPr>
          <p:cNvPr id="4" name="スライド番号プレースホルダー 3">
            <a:extLst>
              <a:ext uri="{FF2B5EF4-FFF2-40B4-BE49-F238E27FC236}">
                <a16:creationId xmlns:a16="http://schemas.microsoft.com/office/drawing/2014/main" id="{7AF8E16D-2285-98CA-DDE2-9D3E7CDE1F9D}"/>
              </a:ext>
            </a:extLst>
          </p:cNvPr>
          <p:cNvSpPr>
            <a:spLocks noGrp="1"/>
          </p:cNvSpPr>
          <p:nvPr>
            <p:ph type="sldNum" sz="quarter" idx="5"/>
          </p:nvPr>
        </p:nvSpPr>
        <p:spPr/>
        <p:txBody>
          <a:bodyPr/>
          <a:lstStyle/>
          <a:p>
            <a:fld id="{AA559082-CC69-B340-A957-B1A2FF132576}" type="slidenum">
              <a:rPr kumimoji="1" lang="ja-JP" altLang="en-US" smtClean="0"/>
              <a:t>21</a:t>
            </a:fld>
            <a:endParaRPr kumimoji="1" lang="ja-JP" altLang="en-US"/>
          </a:p>
        </p:txBody>
      </p:sp>
    </p:spTree>
    <p:extLst>
      <p:ext uri="{BB962C8B-B14F-4D97-AF65-F5344CB8AC3E}">
        <p14:creationId xmlns:p14="http://schemas.microsoft.com/office/powerpoint/2010/main" val="3695677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6B830-932F-A987-3914-6A063AFCC6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4011F5-F078-CAFE-6077-73B942AB13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3DE93A-758B-AB99-617C-05CF6F74DA62}"/>
              </a:ext>
            </a:extLst>
          </p:cNvPr>
          <p:cNvSpPr>
            <a:spLocks noGrp="1"/>
          </p:cNvSpPr>
          <p:nvPr>
            <p:ph type="body" idx="1"/>
          </p:nvPr>
        </p:nvSpPr>
        <p:spPr/>
        <p:txBody>
          <a:bodyPr/>
          <a:lstStyle/>
          <a:p>
            <a:r>
              <a:rPr kumimoji="1" lang="en-US" altLang="ja-JP" dirty="0"/>
              <a:t>Pegasus</a:t>
            </a:r>
            <a:r>
              <a:rPr kumimoji="1" lang="ja-JP" altLang="en-US"/>
              <a:t>における</a:t>
            </a:r>
            <a:r>
              <a:rPr kumimoji="1" lang="en-US" altLang="ja-JP" dirty="0"/>
              <a:t> GPU</a:t>
            </a:r>
            <a:r>
              <a:rPr kumimoji="1" lang="ja-JP" altLang="en-US"/>
              <a:t>版</a:t>
            </a:r>
            <a:r>
              <a:rPr kumimoji="1" lang="en-US" altLang="ja-JP" dirty="0"/>
              <a:t>City-LES</a:t>
            </a:r>
            <a:r>
              <a:rPr kumimoji="1" lang="ja-JP" altLang="en-US"/>
              <a:t>の並列化効率を評価した。</a:t>
            </a:r>
            <a:endParaRPr kumimoji="1" lang="en-US" altLang="ja-JP" dirty="0"/>
          </a:p>
          <a:p>
            <a:r>
              <a:rPr kumimoji="1" lang="ja-JP" altLang="en-US"/>
              <a:t>結果、</a:t>
            </a:r>
            <a:r>
              <a:rPr kumimoji="1" lang="en-US" altLang="ja-JP" dirty="0"/>
              <a:t>16</a:t>
            </a:r>
            <a:r>
              <a:rPr kumimoji="1" lang="ja-JP" altLang="en-US"/>
              <a:t>ノード実行時に並列化効率が最大となり、その値は</a:t>
            </a:r>
            <a:r>
              <a:rPr kumimoji="1" lang="en-US" altLang="ja-JP" dirty="0"/>
              <a:t>1.22</a:t>
            </a:r>
            <a:r>
              <a:rPr kumimoji="1" lang="ja-JP" altLang="en-US"/>
              <a:t>だった、</a:t>
            </a:r>
            <a:endParaRPr kumimoji="1" lang="en-US" altLang="ja-JP" dirty="0"/>
          </a:p>
          <a:p>
            <a:r>
              <a:rPr kumimoji="1" lang="ja-JP" altLang="en-US"/>
              <a:t>また、</a:t>
            </a:r>
            <a:r>
              <a:rPr kumimoji="1" lang="en-US" altLang="ja-JP" dirty="0"/>
              <a:t>32</a:t>
            </a:r>
            <a:r>
              <a:rPr kumimoji="1" lang="ja-JP" altLang="en-US"/>
              <a:t>ノード実行は実行時間がほとんど変わらず、</a:t>
            </a:r>
            <a:r>
              <a:rPr kumimoji="1" lang="en-US" altLang="ja-JP" dirty="0"/>
              <a:t>64</a:t>
            </a:r>
            <a:r>
              <a:rPr kumimoji="1" lang="ja-JP" altLang="en-US"/>
              <a:t>ノード以上の実行では逆に実行時間が増加した。</a:t>
            </a:r>
            <a:endParaRPr kumimoji="1" lang="en-US" altLang="ja-JP" dirty="0"/>
          </a:p>
          <a:p>
            <a:endParaRPr kumimoji="1" lang="en-US" altLang="ja-JP" dirty="0"/>
          </a:p>
          <a:p>
            <a:r>
              <a:rPr kumimoji="1" lang="en-US" altLang="ja-JP" dirty="0"/>
              <a:t>16</a:t>
            </a:r>
            <a:r>
              <a:rPr kumimoji="1" lang="ja-JP" altLang="en-US"/>
              <a:t>ノード実行が</a:t>
            </a:r>
            <a:r>
              <a:rPr kumimoji="1" lang="en-US" altLang="ja-JP" dirty="0"/>
              <a:t>4</a:t>
            </a:r>
            <a:r>
              <a:rPr kumimoji="1" lang="ja-JP" altLang="en-US"/>
              <a:t>ノード実行や</a:t>
            </a:r>
            <a:r>
              <a:rPr kumimoji="1" lang="en-US" altLang="ja-JP" dirty="0"/>
              <a:t>8</a:t>
            </a:r>
            <a:r>
              <a:rPr kumimoji="1" lang="ja-JP" altLang="en-US"/>
              <a:t>ノード実行よりも高速に動作するのは、プロセスごとの担当領域が小さくなったことで、繰り返し利用されるデータが</a:t>
            </a:r>
            <a:r>
              <a:rPr kumimoji="1" lang="en-US" altLang="ja-JP" dirty="0"/>
              <a:t>GPU</a:t>
            </a:r>
            <a:r>
              <a:rPr kumimoji="1" lang="ja-JP" altLang="en-US"/>
              <a:t>上のキャッシュに収まるようになったことが原因だと思われる。</a:t>
            </a:r>
          </a:p>
          <a:p>
            <a:endParaRPr kumimoji="1" lang="ja-JP" altLang="en-US"/>
          </a:p>
          <a:p>
            <a:r>
              <a:rPr kumimoji="1" lang="ja-JP" altLang="en-US"/>
              <a:t>また、</a:t>
            </a:r>
            <a:r>
              <a:rPr kumimoji="1" lang="en-US" altLang="ja-JP" dirty="0"/>
              <a:t>32</a:t>
            </a:r>
            <a:r>
              <a:rPr kumimoji="1" lang="ja-JP" altLang="en-US"/>
              <a:t>ノード実行以降で並列化効率が低下した原因は、</a:t>
            </a:r>
            <a:r>
              <a:rPr kumimoji="1" lang="en-US" altLang="ja-JP" dirty="0"/>
              <a:t>GPU</a:t>
            </a:r>
            <a:r>
              <a:rPr kumimoji="1" lang="ja-JP" altLang="en-US"/>
              <a:t>に割り当てられる処理の並列度が</a:t>
            </a:r>
            <a:r>
              <a:rPr kumimoji="1" lang="en-US" altLang="ja-JP" dirty="0"/>
              <a:t>GPU</a:t>
            </a:r>
            <a:r>
              <a:rPr kumimoji="1" lang="ja-JP" altLang="en-US"/>
              <a:t>の計算リソースを使い切れるほど大きくなく、</a:t>
            </a:r>
            <a:r>
              <a:rPr kumimoji="1" lang="en-US" altLang="ja-JP" dirty="0"/>
              <a:t>GPU</a:t>
            </a:r>
            <a:r>
              <a:rPr kumimoji="1" lang="ja-JP" altLang="en-US"/>
              <a:t>の演算・メモリ性能を十分に発揮することができなかったのが原因と思われる。また、計算やメモリアクセスと比較し、プロセス間の通信の量が増えたことも原因だと思われる。</a:t>
            </a:r>
            <a:endParaRPr kumimoji="1" lang="en-US" altLang="ja-JP" dirty="0"/>
          </a:p>
        </p:txBody>
      </p:sp>
      <p:sp>
        <p:nvSpPr>
          <p:cNvPr id="4" name="スライド番号プレースホルダー 3">
            <a:extLst>
              <a:ext uri="{FF2B5EF4-FFF2-40B4-BE49-F238E27FC236}">
                <a16:creationId xmlns:a16="http://schemas.microsoft.com/office/drawing/2014/main" id="{59A4B76A-10B1-C9D0-08A2-DEE270CDD863}"/>
              </a:ext>
            </a:extLst>
          </p:cNvPr>
          <p:cNvSpPr>
            <a:spLocks noGrp="1"/>
          </p:cNvSpPr>
          <p:nvPr>
            <p:ph type="sldNum" sz="quarter" idx="5"/>
          </p:nvPr>
        </p:nvSpPr>
        <p:spPr/>
        <p:txBody>
          <a:bodyPr/>
          <a:lstStyle/>
          <a:p>
            <a:fld id="{AA559082-CC69-B340-A957-B1A2FF132576}" type="slidenum">
              <a:rPr kumimoji="1" lang="ja-JP" altLang="en-US" smtClean="0"/>
              <a:t>22</a:t>
            </a:fld>
            <a:endParaRPr kumimoji="1" lang="ja-JP" altLang="en-US"/>
          </a:p>
        </p:txBody>
      </p:sp>
    </p:spTree>
    <p:extLst>
      <p:ext uri="{BB962C8B-B14F-4D97-AF65-F5344CB8AC3E}">
        <p14:creationId xmlns:p14="http://schemas.microsoft.com/office/powerpoint/2010/main" val="3072782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ドライミストの計算を</a:t>
            </a:r>
            <a:r>
              <a:rPr kumimoji="1" lang="en-US" altLang="ja-JP" dirty="0"/>
              <a:t>GPU</a:t>
            </a:r>
            <a:r>
              <a:rPr kumimoji="1" lang="ja-JP" altLang="en-US"/>
              <a:t>で行った場合、</a:t>
            </a:r>
            <a:r>
              <a:rPr kumimoji="1" lang="en-US" altLang="ja-JP" dirty="0"/>
              <a:t>CPU</a:t>
            </a:r>
            <a:r>
              <a:rPr kumimoji="1" lang="ja-JP" altLang="en-US"/>
              <a:t>でおこなった場合と比較して、</a:t>
            </a:r>
            <a:r>
              <a:rPr kumimoji="1" lang="en-US" altLang="ja-JP" dirty="0"/>
              <a:t>Cygnus</a:t>
            </a:r>
            <a:r>
              <a:rPr kumimoji="1" lang="ja-JP" altLang="en-US"/>
              <a:t>では最大</a:t>
            </a:r>
            <a:r>
              <a:rPr kumimoji="1" lang="en-US" altLang="ja-JP" dirty="0"/>
              <a:t>39.81</a:t>
            </a:r>
            <a:r>
              <a:rPr kumimoji="1" lang="ja-JP" altLang="en-US"/>
              <a:t>倍、</a:t>
            </a:r>
            <a:r>
              <a:rPr kumimoji="1" lang="en-US" altLang="ja-JP" dirty="0"/>
              <a:t>Pegasus</a:t>
            </a:r>
            <a:r>
              <a:rPr kumimoji="1" lang="ja-JP" altLang="en-US"/>
              <a:t>では最大</a:t>
            </a:r>
            <a:r>
              <a:rPr kumimoji="1" lang="en-US" altLang="ja-JP" dirty="0"/>
              <a:t>67.81</a:t>
            </a:r>
            <a:r>
              <a:rPr kumimoji="1" lang="ja-JP" altLang="en-US"/>
              <a:t>倍高速になった。</a:t>
            </a:r>
            <a:endParaRPr kumimoji="1" lang="en-US" altLang="ja-JP" dirty="0"/>
          </a:p>
          <a:p>
            <a:r>
              <a:rPr kumimoji="1" lang="ja-JP" altLang="en-US"/>
              <a:t>また、</a:t>
            </a:r>
            <a:r>
              <a:rPr kumimoji="1" lang="en-US" altLang="ja-JP" dirty="0"/>
              <a:t>City-LES</a:t>
            </a:r>
            <a:r>
              <a:rPr kumimoji="1" lang="ja-JP" altLang="en-US"/>
              <a:t>全体の実行時間は</a:t>
            </a:r>
            <a:r>
              <a:rPr kumimoji="1" lang="en-US" altLang="ja-JP" dirty="0"/>
              <a:t>Cygnus</a:t>
            </a:r>
            <a:r>
              <a:rPr kumimoji="1" lang="ja-JP" altLang="en-US"/>
              <a:t>・</a:t>
            </a:r>
            <a:r>
              <a:rPr kumimoji="1" lang="en-US" altLang="ja-JP" dirty="0"/>
              <a:t>Pegasus</a:t>
            </a:r>
            <a:r>
              <a:rPr kumimoji="1" lang="ja-JP" altLang="en-US"/>
              <a:t>ともに最大</a:t>
            </a:r>
            <a:r>
              <a:rPr kumimoji="1" lang="en-US" altLang="ja-JP" dirty="0"/>
              <a:t>1.3</a:t>
            </a:r>
            <a:r>
              <a:rPr kumimoji="1" lang="ja-JP" altLang="en-US"/>
              <a:t>倍高速になった。これはメモリコピーのオーバーヘッドが小さくなったことに起因する。</a:t>
            </a:r>
            <a:endParaRPr kumimoji="1" lang="en-US" altLang="ja-JP" dirty="0"/>
          </a:p>
          <a:p>
            <a:r>
              <a:rPr kumimoji="1" lang="ja-JP" altLang="en-US"/>
              <a:t>また、ドライミストの計算を</a:t>
            </a:r>
            <a:r>
              <a:rPr kumimoji="1" lang="en-US" altLang="ja-JP" dirty="0"/>
              <a:t>GPU</a:t>
            </a:r>
            <a:r>
              <a:rPr kumimoji="1" lang="ja-JP" altLang="en-US"/>
              <a:t>で行う拡張を行った後の</a:t>
            </a:r>
            <a:r>
              <a:rPr kumimoji="1" lang="en-US" altLang="ja-JP" dirty="0"/>
              <a:t>GPU</a:t>
            </a:r>
            <a:r>
              <a:rPr kumimoji="1" lang="ja-JP" altLang="en-US"/>
              <a:t>版</a:t>
            </a:r>
            <a:r>
              <a:rPr kumimoji="1" lang="en-US" altLang="ja-JP" dirty="0"/>
              <a:t>City-LES</a:t>
            </a:r>
            <a:r>
              <a:rPr kumimoji="1" lang="ja-JP" altLang="en-US"/>
              <a:t>について、</a:t>
            </a:r>
            <a:r>
              <a:rPr kumimoji="1" lang="en-US" altLang="ja-JP" dirty="0"/>
              <a:t>CPU</a:t>
            </a:r>
            <a:r>
              <a:rPr kumimoji="1" lang="ja-JP" altLang="en-US"/>
              <a:t>版</a:t>
            </a:r>
            <a:r>
              <a:rPr kumimoji="1" lang="en-US" altLang="ja-JP" dirty="0"/>
              <a:t>City-LES</a:t>
            </a:r>
            <a:r>
              <a:rPr kumimoji="1" lang="ja-JP" altLang="en-US"/>
              <a:t>との比較およびスケーラビリティの評価を行った。</a:t>
            </a:r>
            <a:endParaRPr kumimoji="1" lang="en-US" altLang="ja-JP" dirty="0"/>
          </a:p>
          <a:p>
            <a:r>
              <a:rPr kumimoji="1" lang="ja-JP" altLang="en-US"/>
              <a:t>結果、</a:t>
            </a:r>
            <a:r>
              <a:rPr kumimoji="1" lang="en-US" altLang="ja-JP" dirty="0"/>
              <a:t>GPU</a:t>
            </a:r>
            <a:r>
              <a:rPr kumimoji="1" lang="ja-JP" altLang="en-US"/>
              <a:t>版</a:t>
            </a:r>
            <a:r>
              <a:rPr kumimoji="1" lang="en-US" altLang="ja-JP" dirty="0" err="1"/>
              <a:t>CIty</a:t>
            </a:r>
            <a:r>
              <a:rPr kumimoji="1" lang="en-US" altLang="ja-JP" dirty="0"/>
              <a:t>-LES</a:t>
            </a:r>
            <a:r>
              <a:rPr kumimoji="1" lang="ja-JP" altLang="en-US"/>
              <a:t>は</a:t>
            </a:r>
            <a:r>
              <a:rPr kumimoji="1" lang="en-US" altLang="ja-JP" dirty="0"/>
              <a:t>CPU</a:t>
            </a:r>
            <a:r>
              <a:rPr kumimoji="1" lang="ja-JP" altLang="en-US"/>
              <a:t>版と比較し、</a:t>
            </a:r>
            <a:r>
              <a:rPr kumimoji="1" lang="en-US" altLang="ja-JP" dirty="0"/>
              <a:t>Cygnus</a:t>
            </a:r>
            <a:r>
              <a:rPr kumimoji="1" lang="ja-JP" altLang="en-US"/>
              <a:t>で最大</a:t>
            </a:r>
            <a:r>
              <a:rPr kumimoji="1" lang="en-US" altLang="ja-JP" dirty="0"/>
              <a:t>15.03</a:t>
            </a:r>
            <a:r>
              <a:rPr kumimoji="1" lang="ja-JP" altLang="en-US"/>
              <a:t>倍、</a:t>
            </a:r>
            <a:r>
              <a:rPr kumimoji="1" lang="en-US" altLang="ja-JP" dirty="0"/>
              <a:t>Pegasus</a:t>
            </a:r>
            <a:r>
              <a:rPr kumimoji="1" lang="ja-JP" altLang="en-US"/>
              <a:t>で最大</a:t>
            </a:r>
            <a:r>
              <a:rPr kumimoji="1" lang="en-US" altLang="ja-JP" dirty="0"/>
              <a:t>29.29</a:t>
            </a:r>
            <a:r>
              <a:rPr kumimoji="1" lang="ja-JP" altLang="en-US"/>
              <a:t>倍高速であることがわかった。</a:t>
            </a:r>
            <a:endParaRPr kumimoji="1" lang="en-US" altLang="ja-JP" dirty="0"/>
          </a:p>
          <a:p>
            <a:endParaRPr kumimoji="1" lang="en-US" altLang="ja-JP" dirty="0"/>
          </a:p>
          <a:p>
            <a:r>
              <a:rPr kumimoji="1" lang="ja-JP" altLang="en-US"/>
              <a:t>最後に、</a:t>
            </a:r>
            <a:r>
              <a:rPr kumimoji="1" lang="en-US" altLang="ja-JP" dirty="0"/>
              <a:t>GPU</a:t>
            </a:r>
            <a:r>
              <a:rPr kumimoji="1" lang="ja-JP" altLang="en-US"/>
              <a:t>版</a:t>
            </a:r>
            <a:r>
              <a:rPr kumimoji="1" lang="en-US" altLang="ja-JP" dirty="0"/>
              <a:t>City-LES</a:t>
            </a:r>
            <a:r>
              <a:rPr kumimoji="1" lang="ja-JP" altLang="en-US"/>
              <a:t>は問題サイズが</a:t>
            </a:r>
            <a:r>
              <a:rPr kumimoji="1" lang="en-US" altLang="ja-JP" dirty="0"/>
              <a:t>512*512*512</a:t>
            </a:r>
            <a:r>
              <a:rPr kumimoji="1" lang="ja-JP" altLang="en-US"/>
              <a:t>の場合、</a:t>
            </a:r>
            <a:r>
              <a:rPr kumimoji="1" lang="en-US" altLang="ja-JP" dirty="0"/>
              <a:t>16</a:t>
            </a:r>
            <a:r>
              <a:rPr kumimoji="1" lang="ja-JP" altLang="en-US"/>
              <a:t>ノード実行が最も並列化効率に優れており、その並列化効率は</a:t>
            </a:r>
            <a:r>
              <a:rPr kumimoji="1" lang="en-US" altLang="ja-JP" dirty="0"/>
              <a:t>4</a:t>
            </a:r>
            <a:r>
              <a:rPr kumimoji="1" lang="ja-JP" altLang="en-US"/>
              <a:t>ノード実行に対して</a:t>
            </a:r>
            <a:r>
              <a:rPr kumimoji="1" lang="en-US" altLang="ja-JP" dirty="0"/>
              <a:t>1.22</a:t>
            </a:r>
            <a:r>
              <a:rPr kumimoji="1" lang="ja-JP" altLang="en-US"/>
              <a:t>となった。</a:t>
            </a:r>
            <a:endParaRPr kumimoji="1" lang="en-US" altLang="ja-JP" dirty="0"/>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23</a:t>
            </a:fld>
            <a:endParaRPr kumimoji="1" lang="ja-JP" altLang="en-US"/>
          </a:p>
        </p:txBody>
      </p:sp>
    </p:spTree>
    <p:extLst>
      <p:ext uri="{BB962C8B-B14F-4D97-AF65-F5344CB8AC3E}">
        <p14:creationId xmlns:p14="http://schemas.microsoft.com/office/powerpoint/2010/main" val="105434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CUDA Fortran</a:t>
            </a:r>
            <a:r>
              <a:rPr kumimoji="1" lang="ja-JP" altLang="en-US"/>
              <a:t>の部分は載せる必要ある</a:t>
            </a:r>
            <a:r>
              <a:rPr kumimoji="1" lang="en-US" altLang="ja-JP" dirty="0"/>
              <a:t>?</a:t>
            </a:r>
          </a:p>
          <a:p>
            <a:r>
              <a:rPr kumimoji="1" lang="en-US" altLang="ja-JP" dirty="0"/>
              <a:t>(</a:t>
            </a:r>
            <a:r>
              <a:rPr kumimoji="1" lang="ja-JP" altLang="en-US"/>
              <a:t>もう直ぐサ終する</a:t>
            </a:r>
            <a:r>
              <a:rPr kumimoji="1" lang="en-US" altLang="ja-JP" dirty="0"/>
              <a:t>)Cygnus</a:t>
            </a:r>
            <a:r>
              <a:rPr kumimoji="1" lang="ja-JP" altLang="en-US"/>
              <a:t>上での実行はどういう意味を持つ</a:t>
            </a:r>
            <a:r>
              <a:rPr kumimoji="1" lang="en-US" altLang="ja-JP" dirty="0"/>
              <a:t>?</a:t>
            </a:r>
          </a:p>
          <a:p>
            <a:r>
              <a:rPr kumimoji="1" lang="ja-JP" altLang="en-US"/>
              <a:t>ぶっちゃけ計算リソースの分割の部分っている</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24</a:t>
            </a:fld>
            <a:endParaRPr kumimoji="1" lang="ja-JP" altLang="en-US"/>
          </a:p>
        </p:txBody>
      </p:sp>
    </p:spTree>
    <p:extLst>
      <p:ext uri="{BB962C8B-B14F-4D97-AF65-F5344CB8AC3E}">
        <p14:creationId xmlns:p14="http://schemas.microsoft.com/office/powerpoint/2010/main" val="343757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25</a:t>
            </a:fld>
            <a:endParaRPr kumimoji="1" lang="ja-JP" altLang="en-US"/>
          </a:p>
        </p:txBody>
      </p:sp>
    </p:spTree>
    <p:extLst>
      <p:ext uri="{BB962C8B-B14F-4D97-AF65-F5344CB8AC3E}">
        <p14:creationId xmlns:p14="http://schemas.microsoft.com/office/powerpoint/2010/main" val="161598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28</a:t>
            </a:fld>
            <a:endParaRPr kumimoji="1" lang="ja-JP" altLang="en-US"/>
          </a:p>
        </p:txBody>
      </p:sp>
    </p:spTree>
    <p:extLst>
      <p:ext uri="{BB962C8B-B14F-4D97-AF65-F5344CB8AC3E}">
        <p14:creationId xmlns:p14="http://schemas.microsoft.com/office/powerpoint/2010/main" val="8194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次に</a:t>
            </a:r>
            <a:r>
              <a:rPr kumimoji="1" lang="en" altLang="ja-JP" dirty="0"/>
              <a:t>GPU</a:t>
            </a:r>
            <a:r>
              <a:rPr kumimoji="1" lang="ja-JP" altLang="en-US"/>
              <a:t>について解説します。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GPU</a:t>
            </a:r>
            <a:r>
              <a:rPr kumimoji="1" lang="ja-JP" altLang="en-US"/>
              <a:t>は</a:t>
            </a:r>
            <a:r>
              <a:rPr kumimoji="1" lang="en" altLang="ja-JP" dirty="0"/>
              <a:t>CPU</a:t>
            </a:r>
            <a:r>
              <a:rPr kumimoji="1" lang="ja-JP" altLang="en-US"/>
              <a:t>と比較し非常に多くの演算機を搭載したアクセラレータで、複数のコアが同じ命令を異なるデータに対して行う</a:t>
            </a:r>
            <a:r>
              <a:rPr kumimoji="1" lang="en" altLang="ja-JP" dirty="0"/>
              <a:t>SIMD</a:t>
            </a:r>
            <a:r>
              <a:rPr kumimoji="1" lang="ja-JP" altLang="en-US"/>
              <a:t>という方式で並列にプログラムを実行します。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近年の</a:t>
            </a:r>
            <a:r>
              <a:rPr kumimoji="1" lang="en" altLang="ja-JP" dirty="0"/>
              <a:t>GPU</a:t>
            </a:r>
            <a:r>
              <a:rPr kumimoji="1" lang="ja-JP" altLang="en-US"/>
              <a:t>は理論演算性能・演算あたりの電力効率が</a:t>
            </a:r>
            <a:r>
              <a:rPr kumimoji="1" lang="en" altLang="ja-JP" dirty="0"/>
              <a:t>CPU</a:t>
            </a:r>
            <a:r>
              <a:rPr kumimoji="1" lang="ja-JP" altLang="en-US"/>
              <a:t>よりも優れているため、近年のスーパーコンピューターシステムのほとんどは</a:t>
            </a:r>
            <a:r>
              <a:rPr kumimoji="1" lang="en" altLang="ja-JP" dirty="0"/>
              <a:t>GPU</a:t>
            </a:r>
            <a:r>
              <a:rPr kumimoji="1" lang="ja-JP" altLang="en-US"/>
              <a:t>をアクセラレーターとして搭載しています。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例えば、筑波大学計算科学研究センターで稼働中のスーパーコンピューター</a:t>
            </a:r>
            <a:r>
              <a:rPr kumimoji="1" lang="en-US" altLang="ja-JP" dirty="0"/>
              <a:t>Pegasus</a:t>
            </a:r>
            <a:r>
              <a:rPr kumimoji="1" lang="ja-JP" altLang="en-US"/>
              <a:t>に搭載されている</a:t>
            </a:r>
            <a:r>
              <a:rPr kumimoji="1" lang="en-US" altLang="ja-JP" dirty="0"/>
              <a:t>GPU</a:t>
            </a:r>
            <a:r>
              <a:rPr kumimoji="1" lang="ja-JP" altLang="en-US"/>
              <a:t>の倍精度演算性能は同システムに搭載されている</a:t>
            </a:r>
            <a:r>
              <a:rPr kumimoji="1" lang="en-US" altLang="ja-JP" dirty="0"/>
              <a:t>CPU</a:t>
            </a:r>
            <a:r>
              <a:rPr kumimoji="1" lang="ja-JP" altLang="en-US"/>
              <a:t>の</a:t>
            </a:r>
            <a:r>
              <a:rPr kumimoji="1" lang="en-US" altLang="ja-JP" dirty="0"/>
              <a:t>7</a:t>
            </a:r>
            <a:r>
              <a:rPr kumimoji="1" lang="ja-JP" altLang="en-US"/>
              <a:t>倍以上です。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一方、高い性能を持つ</a:t>
            </a:r>
            <a:r>
              <a:rPr kumimoji="1" lang="en" altLang="ja-JP" dirty="0"/>
              <a:t>GPU</a:t>
            </a:r>
            <a:r>
              <a:rPr kumimoji="1" lang="ja-JP" altLang="en-US"/>
              <a:t>のほとんどは独自のメモリを搭載しており、</a:t>
            </a:r>
            <a:r>
              <a:rPr kumimoji="1" lang="en" altLang="ja-JP" dirty="0"/>
              <a:t>CPU</a:t>
            </a:r>
            <a:r>
              <a:rPr kumimoji="1" lang="ja-JP" altLang="en-US"/>
              <a:t>メモリ上にあるデータを計算に利用する際には、</a:t>
            </a:r>
            <a:r>
              <a:rPr kumimoji="1" lang="en" altLang="ja-JP" dirty="0"/>
              <a:t>GPU</a:t>
            </a:r>
            <a:r>
              <a:rPr kumimoji="1" lang="ja-JP" altLang="en-US"/>
              <a:t>側のメモリにデータをコピーする必要があり、またその逆も同様です。そのため、</a:t>
            </a:r>
            <a:r>
              <a:rPr kumimoji="1" lang="en" altLang="ja-JP" dirty="0"/>
              <a:t>CPU</a:t>
            </a:r>
            <a:r>
              <a:rPr kumimoji="1" lang="ja-JP" altLang="en-US"/>
              <a:t>と</a:t>
            </a:r>
            <a:r>
              <a:rPr kumimoji="1" lang="en" altLang="ja-JP" dirty="0"/>
              <a:t>GPU</a:t>
            </a:r>
            <a:r>
              <a:rPr kumimoji="1" lang="ja-JP" altLang="en-US"/>
              <a:t>での計算を交互に行うために頻繁にメモリコピーを行う場合、メモリコピーがオーバーヘッドとなりアプリケーションのパフォーマンスに悪影響を及ぼす可能性がある。</a:t>
            </a:r>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3</a:t>
            </a:fld>
            <a:endParaRPr kumimoji="1" lang="ja-JP" altLang="en-US"/>
          </a:p>
        </p:txBody>
      </p:sp>
    </p:spTree>
    <p:extLst>
      <p:ext uri="{BB962C8B-B14F-4D97-AF65-F5344CB8AC3E}">
        <p14:creationId xmlns:p14="http://schemas.microsoft.com/office/powerpoint/2010/main" val="18876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計算科学研究センターでは、</a:t>
            </a:r>
            <a:r>
              <a:rPr kumimoji="1" lang="en" altLang="ja-JP" dirty="0"/>
              <a:t>City-LES</a:t>
            </a:r>
            <a:r>
              <a:rPr kumimoji="1" lang="ja-JP" altLang="en-US"/>
              <a:t>の</a:t>
            </a:r>
            <a:r>
              <a:rPr kumimoji="1" lang="en-US" altLang="ja-JP" dirty="0"/>
              <a:t>GPU</a:t>
            </a:r>
            <a:r>
              <a:rPr kumimoji="1" lang="ja-JP" altLang="en-US"/>
              <a:t>化の研究が行われてきており、、それらの研究によって動作の主な部分はすでに</a:t>
            </a:r>
            <a:r>
              <a:rPr kumimoji="1" lang="en" altLang="ja-JP" dirty="0"/>
              <a:t>GPU</a:t>
            </a:r>
            <a:r>
              <a:rPr kumimoji="1" lang="ja-JP" altLang="en-US"/>
              <a:t>化されている。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辻らの研究では主に流体シミュレーションと地表面からの放射熱を適用する部分の</a:t>
            </a:r>
            <a:r>
              <a:rPr kumimoji="1" lang="en-US" altLang="ja-JP" dirty="0"/>
              <a:t>GPU </a:t>
            </a:r>
            <a:r>
              <a:rPr kumimoji="1" lang="ja-JP" altLang="en-US"/>
              <a:t>オフロードを行い、</a:t>
            </a:r>
            <a:r>
              <a:rPr kumimoji="1" lang="en-US" altLang="ja-JP" dirty="0"/>
              <a:t>GPU </a:t>
            </a:r>
            <a:r>
              <a:rPr kumimoji="1" lang="ja-JP" altLang="en-US"/>
              <a:t>オフロードを行った部分について</a:t>
            </a:r>
            <a:r>
              <a:rPr kumimoji="1" lang="en-US" altLang="ja-JP" dirty="0"/>
              <a:t>CPU </a:t>
            </a:r>
            <a:r>
              <a:rPr kumimoji="1" lang="ja-JP" altLang="en-US"/>
              <a:t>版に対し最大</a:t>
            </a:r>
            <a:r>
              <a:rPr kumimoji="1" lang="en-US" altLang="ja-JP" dirty="0"/>
              <a:t>6.2 </a:t>
            </a:r>
            <a:r>
              <a:rPr kumimoji="1" lang="ja-JP" altLang="en-US"/>
              <a:t>倍の高速化が達成された。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渡邉らの研究</a:t>
            </a:r>
            <a:r>
              <a:rPr kumimoji="1" lang="en-US" altLang="ja-JP" dirty="0"/>
              <a:t> </a:t>
            </a:r>
            <a:r>
              <a:rPr kumimoji="1" lang="ja-JP" altLang="en-US"/>
              <a:t>では分岐が多く発生する建物や地表面の植生などを考慮した放射熱の計算や、建物を考慮した流体シミュレーションのために必要な計算の</a:t>
            </a:r>
            <a:r>
              <a:rPr kumimoji="1" lang="en-US" altLang="ja-JP" dirty="0"/>
              <a:t>GPU </a:t>
            </a:r>
            <a:r>
              <a:rPr kumimoji="1" lang="ja-JP" altLang="en-US"/>
              <a:t>オフロードを行い、アプリケーション全体で</a:t>
            </a:r>
            <a:r>
              <a:rPr kumimoji="1" lang="en-US" altLang="ja-JP" dirty="0"/>
              <a:t>CPU </a:t>
            </a:r>
            <a:r>
              <a:rPr kumimoji="1" lang="ja-JP" altLang="en-US"/>
              <a:t>版の最大</a:t>
            </a:r>
            <a:r>
              <a:rPr kumimoji="1" lang="en-US" altLang="ja-JP" dirty="0"/>
              <a:t>15.9 </a:t>
            </a:r>
            <a:r>
              <a:rPr kumimoji="1" lang="ja-JP" altLang="en-US"/>
              <a:t>倍の高速化が達成された。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これら研究の後に</a:t>
            </a:r>
            <a:r>
              <a:rPr kumimoji="1" lang="en-US" altLang="ja-JP" dirty="0"/>
              <a:t>City-LES</a:t>
            </a:r>
            <a:r>
              <a:rPr kumimoji="1" lang="ja-JP" altLang="en-US"/>
              <a:t>に追加された機能として、ドライミストによる温度低下の効果をシミュレートする機能がある。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本研究では、それら研究の後に追加された機能である、ドライミストによる温度低下の効果を計算する機能の</a:t>
            </a:r>
            <a:r>
              <a:rPr kumimoji="1" lang="en-US" altLang="ja-JP" dirty="0"/>
              <a:t>GPU</a:t>
            </a:r>
            <a:r>
              <a:rPr kumimoji="1" lang="ja-JP" altLang="en-US"/>
              <a:t>版</a:t>
            </a:r>
            <a:r>
              <a:rPr kumimoji="1" lang="en-US" altLang="ja-JP" dirty="0"/>
              <a:t>City-LES</a:t>
            </a:r>
            <a:r>
              <a:rPr kumimoji="1" lang="ja-JP" altLang="en-US"/>
              <a:t>への実装を行った。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4</a:t>
            </a:fld>
            <a:endParaRPr kumimoji="1" lang="ja-JP" altLang="en-US"/>
          </a:p>
        </p:txBody>
      </p:sp>
    </p:spTree>
    <p:extLst>
      <p:ext uri="{BB962C8B-B14F-4D97-AF65-F5344CB8AC3E}">
        <p14:creationId xmlns:p14="http://schemas.microsoft.com/office/powerpoint/2010/main" val="251076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6530-7745-8F82-1F04-154A14A728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B3BE8C-3144-2080-1C66-204C82CD3B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50E85E-80F2-95E7-DF1E-2CC89EA9C3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本研究では、それら研究の後に追加された機能である、ドライミストによる温度低下の効果を計算する機能の</a:t>
            </a:r>
            <a:r>
              <a:rPr kumimoji="1" lang="en-US" altLang="ja-JP" dirty="0"/>
              <a:t>GPU</a:t>
            </a:r>
            <a:r>
              <a:rPr kumimoji="1" lang="ja-JP" altLang="en-US"/>
              <a:t>版</a:t>
            </a:r>
            <a:r>
              <a:rPr kumimoji="1" lang="en-US" altLang="ja-JP" dirty="0"/>
              <a:t>City-LES</a:t>
            </a:r>
            <a:r>
              <a:rPr kumimoji="1" lang="ja-JP" altLang="en-US"/>
              <a:t>への実装を行った。</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B5D386C8-2336-0B42-FA1D-0D4FEA75C6EC}"/>
              </a:ext>
            </a:extLst>
          </p:cNvPr>
          <p:cNvSpPr>
            <a:spLocks noGrp="1"/>
          </p:cNvSpPr>
          <p:nvPr>
            <p:ph type="sldNum" sz="quarter" idx="5"/>
          </p:nvPr>
        </p:nvSpPr>
        <p:spPr/>
        <p:txBody>
          <a:bodyPr/>
          <a:lstStyle/>
          <a:p>
            <a:fld id="{AA559082-CC69-B340-A957-B1A2FF132576}" type="slidenum">
              <a:rPr kumimoji="1" lang="ja-JP" altLang="en-US" smtClean="0"/>
              <a:t>5</a:t>
            </a:fld>
            <a:endParaRPr kumimoji="1" lang="ja-JP" altLang="en-US"/>
          </a:p>
        </p:txBody>
      </p:sp>
    </p:spTree>
    <p:extLst>
      <p:ext uri="{BB962C8B-B14F-4D97-AF65-F5344CB8AC3E}">
        <p14:creationId xmlns:p14="http://schemas.microsoft.com/office/powerpoint/2010/main" val="158866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City-LES GPU</a:t>
            </a:r>
            <a:r>
              <a:rPr kumimoji="1" lang="ja-JP" altLang="en-US"/>
              <a:t>には</a:t>
            </a:r>
            <a:r>
              <a:rPr kumimoji="1" lang="en-US" altLang="ja-JP" dirty="0" err="1"/>
              <a:t>OpenACC</a:t>
            </a:r>
            <a:r>
              <a:rPr kumimoji="1" lang="en-US" altLang="ja-JP" dirty="0"/>
              <a:t> Fortran</a:t>
            </a:r>
            <a:r>
              <a:rPr kumimoji="1" lang="ja-JP" altLang="en-US"/>
              <a:t>をベースとして、一部</a:t>
            </a:r>
            <a:r>
              <a:rPr kumimoji="1" lang="en-US" altLang="ja-JP" dirty="0"/>
              <a:t>CUDA Fortran</a:t>
            </a:r>
            <a:r>
              <a:rPr kumimoji="1" lang="ja-JP" altLang="en-US"/>
              <a:t>が使用されており。</a:t>
            </a:r>
            <a:endParaRPr kumimoji="1" lang="en-US" altLang="ja-JP" dirty="0"/>
          </a:p>
          <a:p>
            <a:r>
              <a:rPr kumimoji="1" lang="en-US" altLang="ja-JP" dirty="0"/>
              <a:t>CUDA Fortran</a:t>
            </a:r>
            <a:r>
              <a:rPr kumimoji="1" lang="ja-JP" altLang="en-US"/>
              <a:t>はこのようなサブルーチンの形式か、</a:t>
            </a:r>
            <a:r>
              <a:rPr kumimoji="1" lang="en-US" altLang="ja-JP" dirty="0"/>
              <a:t>for</a:t>
            </a:r>
            <a:r>
              <a:rPr kumimoji="1" lang="ja-JP" altLang="en-US"/>
              <a:t>ループにディレクティブをつけることで</a:t>
            </a:r>
            <a:r>
              <a:rPr kumimoji="1" lang="en-US" altLang="ja-JP" dirty="0"/>
              <a:t>GPU</a:t>
            </a:r>
            <a:r>
              <a:rPr kumimoji="1" lang="ja-JP" altLang="en-US"/>
              <a:t>で実行されるコードを記述します。</a:t>
            </a:r>
            <a:endParaRPr kumimoji="1" lang="en-US" altLang="ja-JP" dirty="0"/>
          </a:p>
          <a:p>
            <a:r>
              <a:rPr kumimoji="1" lang="ja-JP" altLang="en-US"/>
              <a:t>どちらの場合でも、コードで読み書きされる配列は</a:t>
            </a:r>
            <a:r>
              <a:rPr kumimoji="1" lang="en" altLang="ja-JP" dirty="0"/>
              <a:t>GPU </a:t>
            </a:r>
            <a:r>
              <a:rPr kumimoji="1" lang="ja-JP" altLang="en-US"/>
              <a:t>メモリ上に確保される配列である必要があり、そのため、結果の出力を行なったり、</a:t>
            </a:r>
            <a:r>
              <a:rPr kumimoji="1" lang="en-US" altLang="ja-JP" dirty="0"/>
              <a:t>CPU</a:t>
            </a:r>
            <a:r>
              <a:rPr kumimoji="1" lang="ja-JP" altLang="en-US"/>
              <a:t>で計算した値を計算に使う場合、</a:t>
            </a:r>
            <a:r>
              <a:rPr kumimoji="1" lang="en-US" altLang="ja-JP" dirty="0"/>
              <a:t>CPU</a:t>
            </a:r>
            <a:r>
              <a:rPr kumimoji="1" lang="ja-JP" altLang="en-US"/>
              <a:t>メモリと</a:t>
            </a:r>
            <a:r>
              <a:rPr kumimoji="1" lang="en-US" altLang="ja-JP" dirty="0"/>
              <a:t>GPU</a:t>
            </a:r>
            <a:r>
              <a:rPr kumimoji="1" lang="ja-JP" altLang="en-US"/>
              <a:t>メモリ間のメモリコピーを行うコードを記述する必要がある。</a:t>
            </a:r>
            <a:endParaRPr kumimoji="1" lang="en-US" altLang="ja-JP" dirty="0"/>
          </a:p>
          <a:p>
            <a:r>
              <a:rPr kumimoji="1" lang="ja-JP" altLang="en-US"/>
              <a:t>また、</a:t>
            </a:r>
            <a:r>
              <a:rPr kumimoji="1" lang="en" altLang="ja-JP" dirty="0"/>
              <a:t>GPU </a:t>
            </a:r>
            <a:r>
              <a:rPr kumimoji="1" lang="ja-JP" altLang="en-US"/>
              <a:t>メモリ上に確保される配列の宣言や、</a:t>
            </a:r>
            <a:r>
              <a:rPr kumimoji="1" lang="en-US" altLang="ja-JP" dirty="0"/>
              <a:t>CPU</a:t>
            </a:r>
            <a:r>
              <a:rPr kumimoji="1" lang="ja-JP" altLang="en-US"/>
              <a:t>で実行される処理を</a:t>
            </a:r>
            <a:r>
              <a:rPr kumimoji="1" lang="en-US" altLang="ja-JP" dirty="0"/>
              <a:t>GPU</a:t>
            </a:r>
            <a:r>
              <a:rPr kumimoji="1" lang="ja-JP" altLang="en-US"/>
              <a:t>で実行される処理に書き換える場合は、使われている</a:t>
            </a:r>
            <a:r>
              <a:rPr kumimoji="1" lang="en" altLang="ja-JP" dirty="0"/>
              <a:t>CPU </a:t>
            </a:r>
            <a:r>
              <a:rPr kumimoji="1" lang="ja-JP" altLang="en-US"/>
              <a:t>メモリ上に確保される配列を</a:t>
            </a:r>
            <a:r>
              <a:rPr kumimoji="1" lang="en" altLang="ja-JP" dirty="0"/>
              <a:t>GPU </a:t>
            </a:r>
            <a:r>
              <a:rPr kumimoji="1" lang="ja-JP" altLang="en-US"/>
              <a:t>メモリ上に確保される配列に置き換える必要があります。</a:t>
            </a:r>
            <a:endParaRPr kumimoji="1" lang="en-US" altLang="ja-JP" dirty="0"/>
          </a:p>
          <a:p>
            <a:endParaRPr kumimoji="1" lang="en-US" altLang="ja-JP" dirty="0"/>
          </a:p>
          <a:p>
            <a:r>
              <a:rPr kumimoji="1" lang="ja-JP" altLang="en-US"/>
              <a:t>そのため、</a:t>
            </a:r>
            <a:r>
              <a:rPr kumimoji="1" lang="en-US" altLang="ja-JP" dirty="0"/>
              <a:t>GPU</a:t>
            </a:r>
            <a:r>
              <a:rPr kumimoji="1" lang="ja-JP" altLang="en-US"/>
              <a:t>へのオフロードのために、コード書き換えが必要になり、書き換えに手間がかかる他、処理の内容が理解しにくくなってしまうといった問題があります。</a:t>
            </a:r>
            <a:endParaRPr kumimoji="1" lang="en-US" altLang="ja-JP" dirty="0"/>
          </a:p>
          <a:p>
            <a:endParaRPr kumimoji="1" lang="en-US" altLang="ja-JP" dirty="0"/>
          </a:p>
          <a:p>
            <a:r>
              <a:rPr kumimoji="1" lang="ja-JP" altLang="en-US"/>
              <a:t>一方、</a:t>
            </a:r>
            <a:r>
              <a:rPr kumimoji="1" lang="en-US" altLang="ja-JP" dirty="0"/>
              <a:t>GPU</a:t>
            </a:r>
            <a:r>
              <a:rPr kumimoji="1" lang="ja-JP" altLang="en-US"/>
              <a:t>の機能をフルに活用でき、ハードウェア・ソフトウェア両方の特性を考慮した高度な最適化を行うことができます。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6</a:t>
            </a:fld>
            <a:endParaRPr kumimoji="1" lang="ja-JP" altLang="en-US"/>
          </a:p>
        </p:txBody>
      </p:sp>
    </p:spTree>
    <p:extLst>
      <p:ext uri="{BB962C8B-B14F-4D97-AF65-F5344CB8AC3E}">
        <p14:creationId xmlns:p14="http://schemas.microsoft.com/office/powerpoint/2010/main" val="117344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86FB0-0D57-9658-B1C7-5868D68CE4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006EBA-3DD1-4043-4F94-E9696DDA15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8A7545-0255-367A-8A9B-80A56E392C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OpenACC</a:t>
            </a:r>
            <a:r>
              <a:rPr kumimoji="1" lang="en-US" altLang="ja-JP" dirty="0"/>
              <a:t> Fortran</a:t>
            </a:r>
            <a:r>
              <a:rPr kumimoji="1" lang="ja-JP" altLang="en-US"/>
              <a:t>は</a:t>
            </a:r>
            <a:r>
              <a:rPr lang="en-US" altLang="ja-JP" sz="1800" dirty="0">
                <a:effectLst/>
                <a:latin typeface="IPAexMincho"/>
              </a:rPr>
              <a:t>CPU</a:t>
            </a:r>
            <a:r>
              <a:rPr lang="ja-JP" altLang="en-US" sz="1800">
                <a:effectLst/>
                <a:latin typeface="IPAexMincho"/>
              </a:rPr>
              <a:t>上で動く</a:t>
            </a:r>
            <a:r>
              <a:rPr lang="en-US" altLang="ja-JP" sz="1800" dirty="0">
                <a:effectLst/>
                <a:latin typeface="IPAexMincho"/>
              </a:rPr>
              <a:t>Fortran</a:t>
            </a:r>
            <a:r>
              <a:rPr lang="ja-JP" altLang="en-US" sz="1800">
                <a:effectLst/>
                <a:latin typeface="IPAexMincho"/>
              </a:rPr>
              <a:t>コードにディレクティブを挿入することで</a:t>
            </a:r>
            <a:r>
              <a:rPr lang="en-US" altLang="ja-JP" sz="1800" dirty="0" err="1">
                <a:effectLst/>
                <a:latin typeface="IPAexMincho"/>
              </a:rPr>
              <a:t>gpu</a:t>
            </a:r>
            <a:r>
              <a:rPr lang="ja-JP" altLang="en-US" sz="1800">
                <a:effectLst/>
                <a:latin typeface="IPAexMincho"/>
              </a:rPr>
              <a:t>上で動く処理を記述する言語です。</a:t>
            </a:r>
            <a:endParaRPr lang="en-US" altLang="ja-JP" sz="1800" dirty="0">
              <a:effectLst/>
              <a:latin typeface="IPAexMinch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CPU </a:t>
            </a:r>
            <a:r>
              <a:rPr kumimoji="1" lang="ja-JP" altLang="en-US"/>
              <a:t>メモリ上に確保される配列と、それに対応した</a:t>
            </a:r>
            <a:r>
              <a:rPr kumimoji="1" lang="en-US" altLang="ja-JP" dirty="0"/>
              <a:t>GPU </a:t>
            </a:r>
            <a:r>
              <a:rPr kumimoji="1" lang="ja-JP" altLang="en-US"/>
              <a:t>メモリ上に確保される配列を処理系が管理しているため、</a:t>
            </a:r>
            <a:r>
              <a:rPr kumimoji="1" lang="en-US" altLang="ja-JP" dirty="0"/>
              <a:t>GPU </a:t>
            </a:r>
            <a:r>
              <a:rPr kumimoji="1" lang="ja-JP" altLang="en-US"/>
              <a:t>メモリの確保や、メモリコピーによる対応する配列間の同期をディレクティブによって行うことができます。</a:t>
            </a:r>
            <a:endParaRPr kumimoji="1" lang="en-US" altLang="ja-JP" dirty="0"/>
          </a:p>
          <a:p>
            <a:r>
              <a:rPr kumimoji="1" lang="ja-JP" altLang="en-US"/>
              <a:t>また、</a:t>
            </a:r>
            <a:r>
              <a:rPr kumimoji="1" lang="en-US" altLang="ja-JP" dirty="0"/>
              <a:t>kernels</a:t>
            </a:r>
            <a:r>
              <a:rPr kumimoji="1" lang="ja-JP" altLang="en-US"/>
              <a:t>ディレクティブや</a:t>
            </a:r>
            <a:r>
              <a:rPr kumimoji="1" lang="en-US" altLang="ja-JP" dirty="0"/>
              <a:t>parallel</a:t>
            </a:r>
            <a:r>
              <a:rPr kumimoji="1" lang="ja-JP" altLang="en-US"/>
              <a:t>ディレクティブによって指定した範囲の</a:t>
            </a:r>
            <a:r>
              <a:rPr kumimoji="1" lang="en-US" altLang="ja-JP" dirty="0"/>
              <a:t>CPU</a:t>
            </a:r>
            <a:r>
              <a:rPr kumimoji="1" lang="ja-JP" altLang="en-US"/>
              <a:t>コードをその範囲のホスト配列を対応するデバイス配列によみ替えて、同様の処理を行う</a:t>
            </a:r>
            <a:r>
              <a:rPr kumimoji="1" lang="en" altLang="ja-JP" dirty="0"/>
              <a:t>GPU</a:t>
            </a:r>
            <a:r>
              <a:rPr kumimoji="1" lang="ja-JP" altLang="en-US"/>
              <a:t>上で動く処理を記述することができます。</a:t>
            </a:r>
            <a:endParaRPr kumimoji="1" lang="en-US" altLang="ja-JP" dirty="0"/>
          </a:p>
          <a:p>
            <a:endParaRPr kumimoji="1" lang="en-US" altLang="ja-JP" dirty="0"/>
          </a:p>
          <a:p>
            <a:r>
              <a:rPr kumimoji="1" lang="ja-JP" altLang="en-US"/>
              <a:t>このように、</a:t>
            </a:r>
            <a:r>
              <a:rPr kumimoji="1" lang="ja-JP" altLang="en"/>
              <a:t>、</a:t>
            </a:r>
            <a:r>
              <a:rPr kumimoji="1" lang="en" altLang="ja-JP" dirty="0" err="1"/>
              <a:t>OpenACC</a:t>
            </a:r>
            <a:r>
              <a:rPr kumimoji="1" lang="en" altLang="ja-JP" dirty="0"/>
              <a:t> </a:t>
            </a:r>
            <a:r>
              <a:rPr kumimoji="1" lang="ja-JP" altLang="en-US"/>
              <a:t>は元の</a:t>
            </a:r>
            <a:r>
              <a:rPr kumimoji="1" lang="en" altLang="ja-JP" dirty="0"/>
              <a:t>CPU </a:t>
            </a:r>
            <a:r>
              <a:rPr kumimoji="1" lang="ja-JP" altLang="en-US"/>
              <a:t>コードを残したまま処理を</a:t>
            </a:r>
            <a:r>
              <a:rPr kumimoji="1" lang="en" altLang="ja-JP" dirty="0"/>
              <a:t>GPU </a:t>
            </a:r>
            <a:r>
              <a:rPr kumimoji="1" lang="ja-JP" altLang="en-US"/>
              <a:t>にオフロードすることができ、</a:t>
            </a:r>
            <a:r>
              <a:rPr kumimoji="1" lang="en" altLang="ja-JP" dirty="0"/>
              <a:t>GPU </a:t>
            </a:r>
            <a:r>
              <a:rPr kumimoji="1" lang="ja-JP" altLang="en-US"/>
              <a:t>や、</a:t>
            </a:r>
            <a:r>
              <a:rPr kumimoji="1" lang="en" altLang="ja-JP" dirty="0"/>
              <a:t>GPU </a:t>
            </a:r>
            <a:r>
              <a:rPr kumimoji="1" lang="ja-JP" altLang="en-US"/>
              <a:t>プログラミングに詳しくない人でも、オフロードされた処理の意図を理解しやすく、コードのメンテナビリティを保つことができます。</a:t>
            </a:r>
            <a:endParaRPr kumimoji="1" lang="en-US" altLang="ja-JP" dirty="0"/>
          </a:p>
          <a:p>
            <a:endParaRPr kumimoji="1" lang="en-US" altLang="ja-JP" dirty="0"/>
          </a:p>
          <a:p>
            <a:r>
              <a:rPr kumimoji="1" lang="ja-JP" altLang="en-US"/>
              <a:t>一方、</a:t>
            </a:r>
            <a:r>
              <a:rPr kumimoji="1" lang="en-US" altLang="ja-JP" dirty="0"/>
              <a:t>CUDA</a:t>
            </a:r>
            <a:r>
              <a:rPr kumimoji="1" lang="ja-JP" altLang="en-US"/>
              <a:t>で提供されていた</a:t>
            </a:r>
            <a:r>
              <a:rPr kumimoji="1" lang="en-US" altLang="ja-JP" dirty="0"/>
              <a:t>GPU</a:t>
            </a:r>
            <a:r>
              <a:rPr kumimoji="1" lang="ja-JP" altLang="en-US"/>
              <a:t>の機能へのアクセスは制限されているため、</a:t>
            </a:r>
            <a:r>
              <a:rPr kumimoji="1" lang="en-US" altLang="ja-JP" dirty="0"/>
              <a:t>GPU</a:t>
            </a:r>
            <a:r>
              <a:rPr kumimoji="1" lang="ja-JP" altLang="en-US"/>
              <a:t>コードの最適化には向いていません。</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5DA8766F-C161-18E7-EB1B-4D4E27EC71B5}"/>
              </a:ext>
            </a:extLst>
          </p:cNvPr>
          <p:cNvSpPr>
            <a:spLocks noGrp="1"/>
          </p:cNvSpPr>
          <p:nvPr>
            <p:ph type="sldNum" sz="quarter" idx="5"/>
          </p:nvPr>
        </p:nvSpPr>
        <p:spPr/>
        <p:txBody>
          <a:bodyPr/>
          <a:lstStyle/>
          <a:p>
            <a:fld id="{AA559082-CC69-B340-A957-B1A2FF132576}" type="slidenum">
              <a:rPr kumimoji="1" lang="ja-JP" altLang="en-US" smtClean="0"/>
              <a:t>7</a:t>
            </a:fld>
            <a:endParaRPr kumimoji="1" lang="ja-JP" altLang="en-US"/>
          </a:p>
        </p:txBody>
      </p:sp>
    </p:spTree>
    <p:extLst>
      <p:ext uri="{BB962C8B-B14F-4D97-AF65-F5344CB8AC3E}">
        <p14:creationId xmlns:p14="http://schemas.microsoft.com/office/powerpoint/2010/main" val="271726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今回は</a:t>
            </a:r>
            <a:endParaRPr kumimoji="1" lang="en-US" altLang="ja-JP" dirty="0"/>
          </a:p>
          <a:p>
            <a:r>
              <a:rPr kumimoji="1" lang="ja-JP" altLang="en-US"/>
              <a:t>・</a:t>
            </a:r>
            <a:r>
              <a:rPr kumimoji="1" lang="en" altLang="ja-JP" dirty="0"/>
              <a:t>GPU </a:t>
            </a:r>
            <a:r>
              <a:rPr kumimoji="1" lang="ja-JP" altLang="en-US"/>
              <a:t>版</a:t>
            </a:r>
            <a:r>
              <a:rPr kumimoji="1" lang="en" altLang="ja-JP" dirty="0"/>
              <a:t>City-LES </a:t>
            </a:r>
            <a:r>
              <a:rPr kumimoji="1" lang="ja-JP" altLang="en-US"/>
              <a:t>は</a:t>
            </a:r>
            <a:r>
              <a:rPr kumimoji="1" lang="en" altLang="ja-JP" dirty="0"/>
              <a:t>HPC </a:t>
            </a:r>
            <a:r>
              <a:rPr kumimoji="1" lang="ja-JP" altLang="en-US"/>
              <a:t>の専門家ではない気象科学の研究者も改変を行うことから、</a:t>
            </a:r>
            <a:r>
              <a:rPr kumimoji="1" lang="en-US" altLang="ja-JP" dirty="0"/>
              <a:t>GPU</a:t>
            </a:r>
            <a:r>
              <a:rPr kumimoji="1" lang="ja-JP" altLang="en-US"/>
              <a:t>プログラミングに詳しくなくても扱いやすい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・ミストの計算は並列実行される処理の間で参照するデータがほとんど被らず、</a:t>
            </a:r>
            <a:r>
              <a:rPr kumimoji="1" lang="en-US" altLang="ja-JP" dirty="0"/>
              <a:t>CUDA Fortran</a:t>
            </a:r>
            <a:r>
              <a:rPr kumimoji="1" lang="ja-JP" altLang="en-US"/>
              <a:t>の利用による最適化に適さない。</a:t>
            </a:r>
            <a:endParaRPr kumimoji="1" lang="en-US" altLang="ja-JP" dirty="0"/>
          </a:p>
          <a:p>
            <a:r>
              <a:rPr kumimoji="1" lang="ja-JP" altLang="en-US"/>
              <a:t>などの理由により、</a:t>
            </a:r>
            <a:r>
              <a:rPr kumimoji="1" lang="en" altLang="ja-JP" dirty="0" err="1"/>
              <a:t>OpenACC</a:t>
            </a:r>
            <a:r>
              <a:rPr kumimoji="1" lang="en" altLang="ja-JP" dirty="0"/>
              <a:t> Fortran </a:t>
            </a:r>
            <a:r>
              <a:rPr kumimoji="1" lang="ja-JP" altLang="en-US"/>
              <a:t>を用いる。</a:t>
            </a:r>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8</a:t>
            </a:fld>
            <a:endParaRPr kumimoji="1" lang="ja-JP" altLang="en-US"/>
          </a:p>
        </p:txBody>
      </p:sp>
    </p:spTree>
    <p:extLst>
      <p:ext uri="{BB962C8B-B14F-4D97-AF65-F5344CB8AC3E}">
        <p14:creationId xmlns:p14="http://schemas.microsoft.com/office/powerpoint/2010/main" val="168346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559082-CC69-B340-A957-B1A2FF132576}" type="slidenum">
              <a:rPr kumimoji="1" lang="ja-JP" altLang="en-US" smtClean="0"/>
              <a:t>9</a:t>
            </a:fld>
            <a:endParaRPr kumimoji="1" lang="ja-JP" altLang="en-US"/>
          </a:p>
        </p:txBody>
      </p:sp>
    </p:spTree>
    <p:extLst>
      <p:ext uri="{BB962C8B-B14F-4D97-AF65-F5344CB8AC3E}">
        <p14:creationId xmlns:p14="http://schemas.microsoft.com/office/powerpoint/2010/main" val="45315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D47D9-0DBC-6E95-445C-C970798F9A7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88C86D-AA4F-99A1-5A6A-7B5993C5D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30179E-B326-6FE3-8939-A7B7394769C2}"/>
              </a:ext>
            </a:extLst>
          </p:cNvPr>
          <p:cNvSpPr>
            <a:spLocks noGrp="1"/>
          </p:cNvSpPr>
          <p:nvPr>
            <p:ph type="dt" sz="half" idx="10"/>
          </p:nvPr>
        </p:nvSpPr>
        <p:spPr/>
        <p:txBody>
          <a:bodyPr/>
          <a:lstStyle/>
          <a:p>
            <a:fld id="{753CC1E7-A7E5-A44F-AED4-A92909F09F23}" type="datetime1">
              <a:rPr kumimoji="1" lang="ja-JP" altLang="en-US" smtClean="0"/>
              <a:t>2025/2/10</a:t>
            </a:fld>
            <a:endParaRPr kumimoji="1" lang="ja-JP" altLang="en-US"/>
          </a:p>
        </p:txBody>
      </p:sp>
      <p:sp>
        <p:nvSpPr>
          <p:cNvPr id="5" name="フッター プレースホルダー 4">
            <a:extLst>
              <a:ext uri="{FF2B5EF4-FFF2-40B4-BE49-F238E27FC236}">
                <a16:creationId xmlns:a16="http://schemas.microsoft.com/office/drawing/2014/main" id="{F8FFCAFF-E39F-60E3-378E-A7FA71CBCE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FE396A-C770-DC48-5002-0DE7E5FB0665}"/>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214279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7EE3D-3898-D8E4-44FD-1AB4C948D4D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E692F-9BA2-405D-3259-D1808DC8A3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EFA43-9A71-CE58-32E0-B612D505DC8E}"/>
              </a:ext>
            </a:extLst>
          </p:cNvPr>
          <p:cNvSpPr>
            <a:spLocks noGrp="1"/>
          </p:cNvSpPr>
          <p:nvPr>
            <p:ph type="dt" sz="half" idx="10"/>
          </p:nvPr>
        </p:nvSpPr>
        <p:spPr/>
        <p:txBody>
          <a:bodyPr/>
          <a:lstStyle/>
          <a:p>
            <a:fld id="{B53CF145-E154-AA4D-AF05-07B1DC69A3CF}" type="datetime1">
              <a:rPr kumimoji="1" lang="ja-JP" altLang="en-US" smtClean="0"/>
              <a:t>2025/2/10</a:t>
            </a:fld>
            <a:endParaRPr kumimoji="1" lang="ja-JP" altLang="en-US"/>
          </a:p>
        </p:txBody>
      </p:sp>
      <p:sp>
        <p:nvSpPr>
          <p:cNvPr id="5" name="フッター プレースホルダー 4">
            <a:extLst>
              <a:ext uri="{FF2B5EF4-FFF2-40B4-BE49-F238E27FC236}">
                <a16:creationId xmlns:a16="http://schemas.microsoft.com/office/drawing/2014/main" id="{2A70FEF4-3C7B-E5F9-3952-2B24D704D3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FDEA78-6283-5A11-82EE-3CF6725F6006}"/>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370082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8F03C5A-CDC8-0F6D-A39F-6E8F99B8ABD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2DF138-1EC5-EA53-109C-D09BD393DB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EB5B70-8582-128D-455C-8C9BE6AEF5B6}"/>
              </a:ext>
            </a:extLst>
          </p:cNvPr>
          <p:cNvSpPr>
            <a:spLocks noGrp="1"/>
          </p:cNvSpPr>
          <p:nvPr>
            <p:ph type="dt" sz="half" idx="10"/>
          </p:nvPr>
        </p:nvSpPr>
        <p:spPr/>
        <p:txBody>
          <a:bodyPr/>
          <a:lstStyle/>
          <a:p>
            <a:fld id="{A7A72BE1-AE5E-DC4E-AAA0-8C4E6C940BDF}" type="datetime1">
              <a:rPr kumimoji="1" lang="ja-JP" altLang="en-US" smtClean="0"/>
              <a:t>2025/2/10</a:t>
            </a:fld>
            <a:endParaRPr kumimoji="1" lang="ja-JP" altLang="en-US"/>
          </a:p>
        </p:txBody>
      </p:sp>
      <p:sp>
        <p:nvSpPr>
          <p:cNvPr id="5" name="フッター プレースホルダー 4">
            <a:extLst>
              <a:ext uri="{FF2B5EF4-FFF2-40B4-BE49-F238E27FC236}">
                <a16:creationId xmlns:a16="http://schemas.microsoft.com/office/drawing/2014/main" id="{BCCC6DE9-D58A-D6EF-1EDB-A428D7B813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324079-5009-B935-0E33-19EA7E9D2E4C}"/>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17794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B43FA-979C-870C-4320-5C7F496839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625E62-44B9-88ED-EF48-A68D76ADC2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57E845-DAFD-89B2-1588-DAB8A857DE26}"/>
              </a:ext>
            </a:extLst>
          </p:cNvPr>
          <p:cNvSpPr>
            <a:spLocks noGrp="1"/>
          </p:cNvSpPr>
          <p:nvPr>
            <p:ph type="dt" sz="half" idx="10"/>
          </p:nvPr>
        </p:nvSpPr>
        <p:spPr/>
        <p:txBody>
          <a:bodyPr/>
          <a:lstStyle/>
          <a:p>
            <a:fld id="{D03433D8-E719-F44A-B23F-361CC44EDB73}" type="datetime1">
              <a:rPr kumimoji="1" lang="ja-JP" altLang="en-US" smtClean="0"/>
              <a:t>2025/2/10</a:t>
            </a:fld>
            <a:endParaRPr kumimoji="1" lang="ja-JP" altLang="en-US"/>
          </a:p>
        </p:txBody>
      </p:sp>
      <p:sp>
        <p:nvSpPr>
          <p:cNvPr id="5" name="フッター プレースホルダー 4">
            <a:extLst>
              <a:ext uri="{FF2B5EF4-FFF2-40B4-BE49-F238E27FC236}">
                <a16:creationId xmlns:a16="http://schemas.microsoft.com/office/drawing/2014/main" id="{72608AE4-1C17-A1D8-7090-7CFAA515DB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1A551D-D96A-03E4-E8A7-8CB8831D0066}"/>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31386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937CB-69DA-000E-9383-A6CFEAF1289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06E675-7C72-1F77-DB04-79A146FE25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7959B46-6E46-14E3-0662-B5FB297E7E15}"/>
              </a:ext>
            </a:extLst>
          </p:cNvPr>
          <p:cNvSpPr>
            <a:spLocks noGrp="1"/>
          </p:cNvSpPr>
          <p:nvPr>
            <p:ph type="dt" sz="half" idx="10"/>
          </p:nvPr>
        </p:nvSpPr>
        <p:spPr/>
        <p:txBody>
          <a:bodyPr/>
          <a:lstStyle/>
          <a:p>
            <a:fld id="{5E8BBB06-EE9C-614E-8241-B75B782A0153}" type="datetime1">
              <a:rPr kumimoji="1" lang="ja-JP" altLang="en-US" smtClean="0"/>
              <a:t>2025/2/10</a:t>
            </a:fld>
            <a:endParaRPr kumimoji="1" lang="ja-JP" altLang="en-US"/>
          </a:p>
        </p:txBody>
      </p:sp>
      <p:sp>
        <p:nvSpPr>
          <p:cNvPr id="5" name="フッター プレースホルダー 4">
            <a:extLst>
              <a:ext uri="{FF2B5EF4-FFF2-40B4-BE49-F238E27FC236}">
                <a16:creationId xmlns:a16="http://schemas.microsoft.com/office/drawing/2014/main" id="{4C14CA4A-5671-0FEE-E095-B4FA597AF0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EC388B-C32B-9969-4EAD-D536482330CF}"/>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25167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14D1F-CEDF-9C28-E307-524FBD65F0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9654C2-07D8-65F5-CB64-43D585827F0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D45EB03-18F5-65AB-A44D-81194DAF04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0331B8D-BEF0-E765-A77D-9BCA6F0A7D5B}"/>
              </a:ext>
            </a:extLst>
          </p:cNvPr>
          <p:cNvSpPr>
            <a:spLocks noGrp="1"/>
          </p:cNvSpPr>
          <p:nvPr>
            <p:ph type="dt" sz="half" idx="10"/>
          </p:nvPr>
        </p:nvSpPr>
        <p:spPr/>
        <p:txBody>
          <a:bodyPr/>
          <a:lstStyle/>
          <a:p>
            <a:fld id="{EAECD5ED-74BA-0A47-9A93-2ED98509FB20}" type="datetime1">
              <a:rPr kumimoji="1" lang="ja-JP" altLang="en-US" smtClean="0"/>
              <a:t>2025/2/10</a:t>
            </a:fld>
            <a:endParaRPr kumimoji="1" lang="ja-JP" altLang="en-US"/>
          </a:p>
        </p:txBody>
      </p:sp>
      <p:sp>
        <p:nvSpPr>
          <p:cNvPr id="6" name="フッター プレースホルダー 5">
            <a:extLst>
              <a:ext uri="{FF2B5EF4-FFF2-40B4-BE49-F238E27FC236}">
                <a16:creationId xmlns:a16="http://schemas.microsoft.com/office/drawing/2014/main" id="{1A7D12F2-F09D-BF70-67B2-436975FC3A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12A8F3-38E8-7014-4F04-34A332D71730}"/>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422692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613CE-FB1E-7526-8497-F2955F9424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7E2B95-E51B-C274-CF81-4339D8817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9A9631-3A14-64D1-18E7-D24727AA976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F90C36-3BF0-5978-DAFE-5D48BEEA0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58D8C9-BBF4-2D83-1002-1063AD179E0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88D77F1-68F4-7086-34B6-FC3B8F65394C}"/>
              </a:ext>
            </a:extLst>
          </p:cNvPr>
          <p:cNvSpPr>
            <a:spLocks noGrp="1"/>
          </p:cNvSpPr>
          <p:nvPr>
            <p:ph type="dt" sz="half" idx="10"/>
          </p:nvPr>
        </p:nvSpPr>
        <p:spPr/>
        <p:txBody>
          <a:bodyPr/>
          <a:lstStyle/>
          <a:p>
            <a:fld id="{52078560-6D0A-2340-935F-615FE2360C8D}" type="datetime1">
              <a:rPr kumimoji="1" lang="ja-JP" altLang="en-US" smtClean="0"/>
              <a:t>2025/2/10</a:t>
            </a:fld>
            <a:endParaRPr kumimoji="1" lang="ja-JP" altLang="en-US"/>
          </a:p>
        </p:txBody>
      </p:sp>
      <p:sp>
        <p:nvSpPr>
          <p:cNvPr id="8" name="フッター プレースホルダー 7">
            <a:extLst>
              <a:ext uri="{FF2B5EF4-FFF2-40B4-BE49-F238E27FC236}">
                <a16:creationId xmlns:a16="http://schemas.microsoft.com/office/drawing/2014/main" id="{2F885651-89F2-6D15-B8A8-2FAB59BADD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D5E33D-772B-9770-25EC-FDD628206D45}"/>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21701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9C5CBB-8B60-8D8B-804E-D6BB8E4931D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E8020C3-7935-6131-611B-85DC761C6B0A}"/>
              </a:ext>
            </a:extLst>
          </p:cNvPr>
          <p:cNvSpPr>
            <a:spLocks noGrp="1"/>
          </p:cNvSpPr>
          <p:nvPr>
            <p:ph type="dt" sz="half" idx="10"/>
          </p:nvPr>
        </p:nvSpPr>
        <p:spPr/>
        <p:txBody>
          <a:bodyPr/>
          <a:lstStyle/>
          <a:p>
            <a:fld id="{A4751EFD-9CD4-4445-AFFA-974AAEAA2484}" type="datetime1">
              <a:rPr kumimoji="1" lang="ja-JP" altLang="en-US" smtClean="0"/>
              <a:t>2025/2/10</a:t>
            </a:fld>
            <a:endParaRPr kumimoji="1" lang="ja-JP" altLang="en-US"/>
          </a:p>
        </p:txBody>
      </p:sp>
      <p:sp>
        <p:nvSpPr>
          <p:cNvPr id="4" name="フッター プレースホルダー 3">
            <a:extLst>
              <a:ext uri="{FF2B5EF4-FFF2-40B4-BE49-F238E27FC236}">
                <a16:creationId xmlns:a16="http://schemas.microsoft.com/office/drawing/2014/main" id="{76F647BC-2CC8-37E3-277C-54C13521CA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A22C6D-DBCA-5A7A-0D62-209568B5C235}"/>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5225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D973A57-C198-4D9D-0364-B55314CAD754}"/>
              </a:ext>
            </a:extLst>
          </p:cNvPr>
          <p:cNvSpPr>
            <a:spLocks noGrp="1"/>
          </p:cNvSpPr>
          <p:nvPr>
            <p:ph type="dt" sz="half" idx="10"/>
          </p:nvPr>
        </p:nvSpPr>
        <p:spPr/>
        <p:txBody>
          <a:bodyPr/>
          <a:lstStyle/>
          <a:p>
            <a:fld id="{FF7F94C7-0970-934E-B5E8-D5C1F506050A}" type="datetime1">
              <a:rPr kumimoji="1" lang="ja-JP" altLang="en-US" smtClean="0"/>
              <a:t>2025/2/10</a:t>
            </a:fld>
            <a:endParaRPr kumimoji="1" lang="ja-JP" altLang="en-US"/>
          </a:p>
        </p:txBody>
      </p:sp>
      <p:sp>
        <p:nvSpPr>
          <p:cNvPr id="3" name="フッター プレースホルダー 2">
            <a:extLst>
              <a:ext uri="{FF2B5EF4-FFF2-40B4-BE49-F238E27FC236}">
                <a16:creationId xmlns:a16="http://schemas.microsoft.com/office/drawing/2014/main" id="{6A253503-56D4-41BD-DBB7-79844FFAE09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6660C1-CF76-AB04-2BDF-8B9CBD777E7A}"/>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95837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1518D7-692F-3681-2300-95604FAB9B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D00262-5EDB-91BC-4335-8AE57459DA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5F0E53-A113-79FA-B4F1-AA582B40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FAC0FD5-EDD5-903F-3B73-7E6E2B1366C2}"/>
              </a:ext>
            </a:extLst>
          </p:cNvPr>
          <p:cNvSpPr>
            <a:spLocks noGrp="1"/>
          </p:cNvSpPr>
          <p:nvPr>
            <p:ph type="dt" sz="half" idx="10"/>
          </p:nvPr>
        </p:nvSpPr>
        <p:spPr/>
        <p:txBody>
          <a:bodyPr/>
          <a:lstStyle/>
          <a:p>
            <a:fld id="{69AB5078-2B18-8C44-9BBD-0E30BD27C756}" type="datetime1">
              <a:rPr kumimoji="1" lang="ja-JP" altLang="en-US" smtClean="0"/>
              <a:t>2025/2/10</a:t>
            </a:fld>
            <a:endParaRPr kumimoji="1" lang="ja-JP" altLang="en-US"/>
          </a:p>
        </p:txBody>
      </p:sp>
      <p:sp>
        <p:nvSpPr>
          <p:cNvPr id="6" name="フッター プレースホルダー 5">
            <a:extLst>
              <a:ext uri="{FF2B5EF4-FFF2-40B4-BE49-F238E27FC236}">
                <a16:creationId xmlns:a16="http://schemas.microsoft.com/office/drawing/2014/main" id="{5BD3022B-205B-9522-76B7-C847D82C170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27B848-D160-5987-31FD-91FA4D2995AA}"/>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22625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FB9E6-78B9-8DE2-F9B2-C2A52F2261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2551CF-D28A-A1AD-C347-D54E164F0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9517D2-0BCF-2B3D-0964-F39594EC1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B62601-09C2-8DD1-997F-E759117EC754}"/>
              </a:ext>
            </a:extLst>
          </p:cNvPr>
          <p:cNvSpPr>
            <a:spLocks noGrp="1"/>
          </p:cNvSpPr>
          <p:nvPr>
            <p:ph type="dt" sz="half" idx="10"/>
          </p:nvPr>
        </p:nvSpPr>
        <p:spPr/>
        <p:txBody>
          <a:bodyPr/>
          <a:lstStyle/>
          <a:p>
            <a:fld id="{1D2E38C4-4C23-CA46-AEFE-603A31E27AAC}" type="datetime1">
              <a:rPr kumimoji="1" lang="ja-JP" altLang="en-US" smtClean="0"/>
              <a:t>2025/2/10</a:t>
            </a:fld>
            <a:endParaRPr kumimoji="1" lang="ja-JP" altLang="en-US"/>
          </a:p>
        </p:txBody>
      </p:sp>
      <p:sp>
        <p:nvSpPr>
          <p:cNvPr id="6" name="フッター プレースホルダー 5">
            <a:extLst>
              <a:ext uri="{FF2B5EF4-FFF2-40B4-BE49-F238E27FC236}">
                <a16:creationId xmlns:a16="http://schemas.microsoft.com/office/drawing/2014/main" id="{E0948F16-4A49-E6C1-4EF2-203FACD22B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AA8ECF-178A-163D-2F39-2BE3497C48DA}"/>
              </a:ext>
            </a:extLst>
          </p:cNvPr>
          <p:cNvSpPr>
            <a:spLocks noGrp="1"/>
          </p:cNvSpPr>
          <p:nvPr>
            <p:ph type="sldNum" sz="quarter" idx="12"/>
          </p:nvPr>
        </p:nvSpPr>
        <p:spPr/>
        <p:txBody>
          <a:body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41680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C3744F2-1246-D935-D635-C0357F5C8B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C389D1-F42C-F113-EA49-ABEEB94F0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A4D7E0-DDB3-3E4D-67E6-4DD9D0BAA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0B9DBC-F206-8342-90EA-D14A8E40BF18}" type="datetime1">
              <a:rPr kumimoji="1" lang="ja-JP" altLang="en-US" smtClean="0"/>
              <a:t>2025/2/10</a:t>
            </a:fld>
            <a:endParaRPr kumimoji="1" lang="ja-JP" altLang="en-US"/>
          </a:p>
        </p:txBody>
      </p:sp>
      <p:sp>
        <p:nvSpPr>
          <p:cNvPr id="5" name="フッター プレースホルダー 4">
            <a:extLst>
              <a:ext uri="{FF2B5EF4-FFF2-40B4-BE49-F238E27FC236}">
                <a16:creationId xmlns:a16="http://schemas.microsoft.com/office/drawing/2014/main" id="{3992E5A3-71E0-3C1E-80EE-3B808240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E0CA4F-0A7B-53E8-3AD9-7AEDDBE43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0EED71-32F9-6E40-B712-634CC8A327A2}" type="slidenum">
              <a:rPr kumimoji="1" lang="ja-JP" altLang="en-US" smtClean="0"/>
              <a:t>‹#›</a:t>
            </a:fld>
            <a:endParaRPr kumimoji="1" lang="ja-JP" altLang="en-US"/>
          </a:p>
        </p:txBody>
      </p:sp>
    </p:spTree>
    <p:extLst>
      <p:ext uri="{BB962C8B-B14F-4D97-AF65-F5344CB8AC3E}">
        <p14:creationId xmlns:p14="http://schemas.microsoft.com/office/powerpoint/2010/main" val="153094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cs.tsukuba.ac.jp/wp-content/uploads/sites/14/2021/07/Cygnu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5A898A-D39C-4D02-13B1-2F189736DB8C}"/>
              </a:ext>
            </a:extLst>
          </p:cNvPr>
          <p:cNvSpPr>
            <a:spLocks noGrp="1"/>
          </p:cNvSpPr>
          <p:nvPr>
            <p:ph type="ctrTitle"/>
          </p:nvPr>
        </p:nvSpPr>
        <p:spPr>
          <a:xfrm>
            <a:off x="1524000" y="1041400"/>
            <a:ext cx="9144000" cy="2387600"/>
          </a:xfrm>
        </p:spPr>
        <p:txBody>
          <a:bodyPr>
            <a:normAutofit/>
          </a:bodyPr>
          <a:lstStyle/>
          <a:p>
            <a:r>
              <a:rPr kumimoji="1" lang="en-US" altLang="ja-JP" sz="4400" b="1" dirty="0"/>
              <a:t>GPU</a:t>
            </a:r>
            <a:r>
              <a:rPr kumimoji="1" lang="ja-JP" altLang="en-US" sz="4400" b="1"/>
              <a:t>化都市気象コードにおける</a:t>
            </a:r>
            <a:br>
              <a:rPr kumimoji="1" lang="en-US" altLang="ja-JP" sz="4400" b="1" dirty="0"/>
            </a:br>
            <a:r>
              <a:rPr kumimoji="1" lang="ja-JP" altLang="en-US" sz="4400" b="1"/>
              <a:t>ドライミスト効果機能の拡張</a:t>
            </a:r>
          </a:p>
        </p:txBody>
      </p:sp>
      <p:sp>
        <p:nvSpPr>
          <p:cNvPr id="3" name="字幕 2">
            <a:extLst>
              <a:ext uri="{FF2B5EF4-FFF2-40B4-BE49-F238E27FC236}">
                <a16:creationId xmlns:a16="http://schemas.microsoft.com/office/drawing/2014/main" id="{48C2C464-FB0B-163B-00BB-5801F891CEF2}"/>
              </a:ext>
            </a:extLst>
          </p:cNvPr>
          <p:cNvSpPr>
            <a:spLocks noGrp="1"/>
          </p:cNvSpPr>
          <p:nvPr>
            <p:ph type="subTitle" idx="1"/>
          </p:nvPr>
        </p:nvSpPr>
        <p:spPr/>
        <p:txBody>
          <a:bodyPr/>
          <a:lstStyle/>
          <a:p>
            <a:r>
              <a:rPr kumimoji="1" lang="ja-JP" altLang="en-US"/>
              <a:t>ソフトウェアサイエンス主専攻</a:t>
            </a:r>
            <a:r>
              <a:rPr kumimoji="1" lang="en-US" altLang="ja-JP" dirty="0"/>
              <a:t> </a:t>
            </a:r>
            <a:r>
              <a:rPr kumimoji="1" lang="ja-JP" altLang="en-US"/>
              <a:t>情報科学類</a:t>
            </a:r>
            <a:r>
              <a:rPr kumimoji="1" lang="en-US" altLang="ja-JP" dirty="0"/>
              <a:t> 4</a:t>
            </a:r>
            <a:r>
              <a:rPr kumimoji="1" lang="ja-JP" altLang="en-US"/>
              <a:t>年</a:t>
            </a:r>
            <a:r>
              <a:rPr kumimoji="1" lang="en-US" altLang="ja-JP" dirty="0"/>
              <a:t> </a:t>
            </a:r>
          </a:p>
          <a:p>
            <a:r>
              <a:rPr kumimoji="1" lang="en-US" altLang="ja-JP" dirty="0"/>
              <a:t>202110990 </a:t>
            </a:r>
            <a:r>
              <a:rPr kumimoji="1" lang="ja-JP" altLang="en-US"/>
              <a:t>阿部崇人</a:t>
            </a:r>
            <a:endParaRPr kumimoji="1" lang="en-US" altLang="ja-JP" dirty="0"/>
          </a:p>
          <a:p>
            <a:r>
              <a:rPr lang="ja-JP" altLang="en-US"/>
              <a:t>指導教員</a:t>
            </a:r>
            <a:r>
              <a:rPr lang="en-US" altLang="ja-JP" dirty="0"/>
              <a:t> : </a:t>
            </a:r>
            <a:r>
              <a:rPr lang="ja-JP" altLang="en-US"/>
              <a:t>朴泰祐・藤田典久</a:t>
            </a:r>
            <a:endParaRPr kumimoji="1" lang="ja-JP" altLang="en-US"/>
          </a:p>
        </p:txBody>
      </p:sp>
      <p:sp>
        <p:nvSpPr>
          <p:cNvPr id="4" name="スライド番号プレースホルダー 3">
            <a:extLst>
              <a:ext uri="{FF2B5EF4-FFF2-40B4-BE49-F238E27FC236}">
                <a16:creationId xmlns:a16="http://schemas.microsoft.com/office/drawing/2014/main" id="{AA0850C8-DA3A-CAB5-80AD-3B209FA11E25}"/>
              </a:ext>
            </a:extLst>
          </p:cNvPr>
          <p:cNvSpPr>
            <a:spLocks noGrp="1"/>
          </p:cNvSpPr>
          <p:nvPr>
            <p:ph type="sldNum" sz="quarter" idx="12"/>
          </p:nvPr>
        </p:nvSpPr>
        <p:spPr/>
        <p:txBody>
          <a:bodyPr/>
          <a:lstStyle/>
          <a:p>
            <a:fld id="{4C0EED71-32F9-6E40-B712-634CC8A327A2}" type="slidenum">
              <a:rPr kumimoji="1" lang="ja-JP" altLang="en-US" smtClean="0"/>
              <a:t>1</a:t>
            </a:fld>
            <a:endParaRPr kumimoji="1" lang="ja-JP" altLang="en-US"/>
          </a:p>
        </p:txBody>
      </p:sp>
    </p:spTree>
    <p:extLst>
      <p:ext uri="{BB962C8B-B14F-4D97-AF65-F5344CB8AC3E}">
        <p14:creationId xmlns:p14="http://schemas.microsoft.com/office/powerpoint/2010/main" val="258935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C4DB1AE-F703-3445-5700-2A0BB77F4BAC}"/>
              </a:ext>
            </a:extLst>
          </p:cNvPr>
          <p:cNvSpPr txBox="1"/>
          <p:nvPr/>
        </p:nvSpPr>
        <p:spPr>
          <a:xfrm>
            <a:off x="6918073" y="1305341"/>
            <a:ext cx="5269835" cy="3970318"/>
          </a:xfrm>
          <a:prstGeom prst="rect">
            <a:avLst/>
          </a:prstGeom>
          <a:solidFill>
            <a:schemeClr val="tx1"/>
          </a:solidFill>
        </p:spPr>
        <p:txBody>
          <a:bodyPr wrap="square" rtlCol="0">
            <a:spAutoFit/>
          </a:bodyPr>
          <a:lstStyle/>
          <a:p>
            <a:r>
              <a:rPr lang="en" altLang="ja-JP" b="0" dirty="0">
                <a:solidFill>
                  <a:srgbClr val="6A9955"/>
                </a:solidFill>
                <a:effectLst/>
                <a:latin typeface="Menlo" panose="020B0609030804020204" pitchFamily="49" charset="0"/>
              </a:rPr>
              <a:t>!$acc kernels</a:t>
            </a:r>
            <a:endParaRPr lang="en" altLang="ja-JP" b="0" dirty="0">
              <a:solidFill>
                <a:srgbClr val="D4D4D4"/>
              </a:solidFill>
              <a:effectLst/>
              <a:latin typeface="Menlo" panose="020B0609030804020204" pitchFamily="49" charset="0"/>
            </a:endParaRPr>
          </a:p>
          <a:p>
            <a:r>
              <a:rPr lang="en" altLang="ja-JP" b="0" dirty="0">
                <a:solidFill>
                  <a:srgbClr val="6A9955"/>
                </a:solidFill>
                <a:effectLst/>
                <a:latin typeface="Menlo" panose="020B0609030804020204" pitchFamily="49" charset="0"/>
              </a:rPr>
              <a:t>!$acc loop</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do</a:t>
            </a:r>
            <a:r>
              <a:rPr lang="en" altLang="ja-JP" b="0" dirty="0">
                <a:solidFill>
                  <a:srgbClr val="D4D4D4"/>
                </a:solidFill>
                <a:effectLst/>
                <a:latin typeface="Menlo" panose="020B0609030804020204" pitchFamily="49" charset="0"/>
              </a:rPr>
              <a:t> k = </a:t>
            </a:r>
            <a:r>
              <a:rPr lang="en" altLang="ja-JP" b="0" dirty="0" err="1">
                <a:solidFill>
                  <a:srgbClr val="D4D4D4"/>
                </a:solidFill>
                <a:effectLst/>
                <a:latin typeface="Menlo" panose="020B0609030804020204" pitchFamily="49" charset="0"/>
              </a:rPr>
              <a:t>max_mist</a:t>
            </a:r>
            <a:r>
              <a:rPr lang="en" altLang="ja-JP" b="0" dirty="0">
                <a:solidFill>
                  <a:srgbClr val="D4D4D4"/>
                </a:solidFill>
                <a:effectLst/>
                <a:latin typeface="Menlo" panose="020B0609030804020204" pitchFamily="49" charset="0"/>
              </a:rPr>
              <a:t> , kds</a:t>
            </a:r>
            <a:r>
              <a:rPr lang="en" altLang="ja-JP" b="0" dirty="0">
                <a:solidFill>
                  <a:srgbClr val="B5CEA8"/>
                </a:solidFill>
                <a:effectLst/>
                <a:latin typeface="Menlo" panose="020B0609030804020204" pitchFamily="49" charset="0"/>
              </a:rPr>
              <a:t>+1</a:t>
            </a:r>
            <a:r>
              <a:rPr lang="en" altLang="ja-JP" b="0" dirty="0">
                <a:solidFill>
                  <a:srgbClr val="D4D4D4"/>
                </a:solidFill>
                <a:effectLst/>
                <a:latin typeface="Menlo" panose="020B0609030804020204" pitchFamily="49" charset="0"/>
              </a:rPr>
              <a:t> , -</a:t>
            </a:r>
            <a:r>
              <a:rPr lang="en" altLang="ja-JP" b="0" dirty="0">
                <a:solidFill>
                  <a:srgbClr val="B5CEA8"/>
                </a:solidFill>
                <a:effectLst/>
                <a:latin typeface="Menlo" panose="020B0609030804020204" pitchFamily="49" charset="0"/>
              </a:rPr>
              <a:t>1</a:t>
            </a:r>
            <a:endParaRPr lang="en" altLang="ja-JP" b="0" dirty="0">
              <a:solidFill>
                <a:srgbClr val="D4D4D4"/>
              </a:solidFill>
              <a:effectLst/>
              <a:latin typeface="Menlo" panose="020B0609030804020204" pitchFamily="49" charset="0"/>
            </a:endParaRPr>
          </a:p>
          <a:p>
            <a:r>
              <a:rPr lang="en" altLang="ja-JP" b="0" dirty="0">
                <a:solidFill>
                  <a:srgbClr val="6A9955"/>
                </a:solidFill>
                <a:effectLst/>
                <a:latin typeface="Menlo" panose="020B0609030804020204" pitchFamily="49" charset="0"/>
              </a:rPr>
              <a:t>	!$acc loop independent</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	do</a:t>
            </a:r>
            <a:r>
              <a:rPr lang="en" altLang="ja-JP" b="0" dirty="0">
                <a:solidFill>
                  <a:srgbClr val="D4D4D4"/>
                </a:solidFill>
                <a:effectLst/>
                <a:latin typeface="Menlo" panose="020B0609030804020204" pitchFamily="49" charset="0"/>
              </a:rPr>
              <a:t> j = </a:t>
            </a:r>
            <a:r>
              <a:rPr lang="en" altLang="ja-JP" b="0" dirty="0" err="1">
                <a:solidFill>
                  <a:srgbClr val="D4D4D4"/>
                </a:solidFill>
                <a:effectLst/>
                <a:latin typeface="Menlo" panose="020B0609030804020204" pitchFamily="49" charset="0"/>
              </a:rPr>
              <a:t>jts</a:t>
            </a:r>
            <a:r>
              <a:rPr lang="en" altLang="ja-JP" b="0" dirty="0">
                <a:solidFill>
                  <a:srgbClr val="D4D4D4"/>
                </a:solidFill>
                <a:effectLst/>
                <a:latin typeface="Menlo" panose="020B0609030804020204" pitchFamily="49" charset="0"/>
              </a:rPr>
              <a:t> , </a:t>
            </a:r>
            <a:r>
              <a:rPr lang="en" altLang="ja-JP" b="0" dirty="0" err="1">
                <a:solidFill>
                  <a:srgbClr val="D4D4D4"/>
                </a:solidFill>
                <a:effectLst/>
                <a:latin typeface="Menlo" panose="020B0609030804020204" pitchFamily="49" charset="0"/>
              </a:rPr>
              <a:t>jte</a:t>
            </a:r>
            <a:endParaRPr lang="en" altLang="ja-JP" b="0" dirty="0">
              <a:solidFill>
                <a:srgbClr val="D4D4D4"/>
              </a:solidFill>
              <a:effectLst/>
              <a:latin typeface="Menlo" panose="020B0609030804020204" pitchFamily="49" charset="0"/>
            </a:endParaRPr>
          </a:p>
          <a:p>
            <a:r>
              <a:rPr lang="en" altLang="ja-JP" b="0" dirty="0">
                <a:solidFill>
                  <a:srgbClr val="6A9955"/>
                </a:solidFill>
                <a:effectLst/>
                <a:latin typeface="Menlo" panose="020B0609030804020204" pitchFamily="49" charset="0"/>
              </a:rPr>
              <a:t>		!$acc loop independent</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		do</a:t>
            </a:r>
            <a:r>
              <a:rPr lang="en" altLang="ja-JP" b="0" dirty="0">
                <a:solidFill>
                  <a:srgbClr val="D4D4D4"/>
                </a:solidFill>
                <a:effectLst/>
                <a:latin typeface="Menlo" panose="020B0609030804020204" pitchFamily="49" charset="0"/>
              </a:rPr>
              <a:t> </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 its , </a:t>
            </a:r>
            <a:r>
              <a:rPr lang="en" altLang="ja-JP" b="0" dirty="0" err="1">
                <a:solidFill>
                  <a:srgbClr val="D4D4D4"/>
                </a:solidFill>
                <a:effectLst/>
                <a:latin typeface="Menlo" panose="020B0609030804020204" pitchFamily="49" charset="0"/>
              </a:rPr>
              <a:t>ite</a:t>
            </a:r>
            <a:endParaRPr lang="en" altLang="ja-JP" b="0" dirty="0">
              <a:solidFill>
                <a:srgbClr val="D4D4D4"/>
              </a:solidFill>
              <a:effectLst/>
              <a:latin typeface="Menlo" panose="020B0609030804020204" pitchFamily="49" charset="0"/>
            </a:endParaRPr>
          </a:p>
          <a:p>
            <a:endParaRPr lang="en" altLang="ja-JP" b="0" dirty="0">
              <a:solidFill>
                <a:srgbClr val="D4D4D4"/>
              </a:solidFill>
              <a:effectLst/>
              <a:latin typeface="Menlo" panose="020B0609030804020204" pitchFamily="49" charset="0"/>
            </a:endParaRPr>
          </a:p>
          <a:p>
            <a:r>
              <a:rPr lang="en-US" altLang="ja-JP" b="0" dirty="0">
                <a:solidFill>
                  <a:srgbClr val="6A9955"/>
                </a:solidFill>
                <a:effectLst/>
                <a:latin typeface="Menlo" panose="020B0609030804020204" pitchFamily="49" charset="0"/>
              </a:rPr>
              <a:t>! </a:t>
            </a:r>
            <a:r>
              <a:rPr lang="ja-JP" altLang="en-US" b="0">
                <a:solidFill>
                  <a:srgbClr val="6A9955"/>
                </a:solidFill>
                <a:effectLst/>
                <a:latin typeface="Menlo" panose="020B0609030804020204" pitchFamily="49" charset="0"/>
              </a:rPr>
              <a:t>省略</a:t>
            </a:r>
            <a:r>
              <a:rPr lang="en-US" altLang="ja-JP" b="0" dirty="0">
                <a:solidFill>
                  <a:srgbClr val="6A9955"/>
                </a:solidFill>
                <a:effectLst/>
                <a:latin typeface="Menlo" panose="020B0609030804020204" pitchFamily="49" charset="0"/>
              </a:rPr>
              <a:t>_______________________________</a:t>
            </a:r>
            <a:br>
              <a:rPr lang="en" altLang="ja-JP" b="0" dirty="0">
                <a:solidFill>
                  <a:srgbClr val="D4D4D4"/>
                </a:solidFill>
                <a:effectLst/>
                <a:latin typeface="Menlo" panose="020B0609030804020204" pitchFamily="49" charset="0"/>
              </a:rPr>
            </a:br>
            <a:endParaRPr lang="en" altLang="ja-JP" b="0" dirty="0">
              <a:solidFill>
                <a:srgbClr val="D4D4D4"/>
              </a:solidFill>
              <a:effectLst/>
              <a:latin typeface="Menlo" panose="020B0609030804020204" pitchFamily="49" charset="0"/>
            </a:endParaRPr>
          </a:p>
          <a:p>
            <a:r>
              <a:rPr lang="en" altLang="ja-JP" b="0" dirty="0">
                <a:solidFill>
                  <a:srgbClr val="D4D4D4"/>
                </a:solidFill>
                <a:effectLst/>
                <a:latin typeface="Menlo" panose="020B0609030804020204" pitchFamily="49" charset="0"/>
              </a:rPr>
              <a:t>		</a:t>
            </a:r>
            <a:r>
              <a:rPr lang="en" altLang="ja-JP" b="0" dirty="0">
                <a:solidFill>
                  <a:srgbClr val="569CD6"/>
                </a:solidFill>
                <a:effectLst/>
                <a:latin typeface="Menlo" panose="020B0609030804020204" pitchFamily="49" charset="0"/>
              </a:rPr>
              <a:t>end do</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	end do</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end do</a:t>
            </a:r>
            <a:br>
              <a:rPr lang="en" altLang="ja-JP" b="0" dirty="0">
                <a:solidFill>
                  <a:srgbClr val="D4D4D4"/>
                </a:solidFill>
                <a:effectLst/>
                <a:latin typeface="Menlo" panose="020B0609030804020204" pitchFamily="49" charset="0"/>
              </a:rPr>
            </a:br>
            <a:r>
              <a:rPr lang="en" altLang="ja-JP" b="0" dirty="0">
                <a:solidFill>
                  <a:srgbClr val="6A9955"/>
                </a:solidFill>
                <a:effectLst/>
                <a:latin typeface="Menlo" panose="020B0609030804020204" pitchFamily="49" charset="0"/>
              </a:rPr>
              <a:t>!$acc end kernels</a:t>
            </a:r>
            <a:endParaRPr lang="en" altLang="ja-JP" b="0" dirty="0">
              <a:solidFill>
                <a:srgbClr val="D4D4D4"/>
              </a:solidFill>
              <a:effectLst/>
              <a:latin typeface="Menlo" panose="020B0609030804020204" pitchFamily="49" charset="0"/>
            </a:endParaRPr>
          </a:p>
        </p:txBody>
      </p:sp>
      <p:sp>
        <p:nvSpPr>
          <p:cNvPr id="2" name="タイトル 1">
            <a:extLst>
              <a:ext uri="{FF2B5EF4-FFF2-40B4-BE49-F238E27FC236}">
                <a16:creationId xmlns:a16="http://schemas.microsoft.com/office/drawing/2014/main" id="{C2817AD6-7C12-3EB6-1147-8D8DAA24B73B}"/>
              </a:ext>
            </a:extLst>
          </p:cNvPr>
          <p:cNvSpPr>
            <a:spLocks noGrp="1"/>
          </p:cNvSpPr>
          <p:nvPr>
            <p:ph type="title"/>
          </p:nvPr>
        </p:nvSpPr>
        <p:spPr/>
        <p:txBody>
          <a:bodyPr/>
          <a:lstStyle/>
          <a:p>
            <a:r>
              <a:rPr kumimoji="1" lang="ja-JP" altLang="en-US"/>
              <a:t>ドライミストの計算の実装</a:t>
            </a:r>
          </a:p>
        </p:txBody>
      </p:sp>
      <p:sp>
        <p:nvSpPr>
          <p:cNvPr id="3" name="コンテンツ プレースホルダー 2">
            <a:extLst>
              <a:ext uri="{FF2B5EF4-FFF2-40B4-BE49-F238E27FC236}">
                <a16:creationId xmlns:a16="http://schemas.microsoft.com/office/drawing/2014/main" id="{240ADD15-0517-5D40-36D8-6584BE9B38BF}"/>
              </a:ext>
            </a:extLst>
          </p:cNvPr>
          <p:cNvSpPr>
            <a:spLocks noGrp="1"/>
          </p:cNvSpPr>
          <p:nvPr>
            <p:ph idx="1"/>
          </p:nvPr>
        </p:nvSpPr>
        <p:spPr>
          <a:xfrm>
            <a:off x="838200" y="1446004"/>
            <a:ext cx="6185452" cy="4351338"/>
          </a:xfrm>
        </p:spPr>
        <p:txBody>
          <a:bodyPr/>
          <a:lstStyle/>
          <a:p>
            <a:r>
              <a:rPr lang="ja-JP" altLang="en-US"/>
              <a:t>ループ伝搬依存性のあるループは</a:t>
            </a:r>
            <a:br>
              <a:rPr lang="en-US" altLang="ja-JP" dirty="0"/>
            </a:br>
            <a:r>
              <a:rPr lang="ja-JP" altLang="en-US"/>
              <a:t>並列化できない。</a:t>
            </a:r>
            <a:endParaRPr lang="en-US" altLang="ja-JP" dirty="0"/>
          </a:p>
          <a:p>
            <a:pPr lvl="1">
              <a:buFont typeface="Wingdings" pitchFamily="2" charset="2"/>
              <a:buChar char="Ø"/>
            </a:pPr>
            <a:r>
              <a:rPr lang="ja-JP" altLang="en-US"/>
              <a:t>ループのある周回の処理が前の周回の処理に依存していること</a:t>
            </a:r>
            <a:br>
              <a:rPr lang="en-US" altLang="ja-JP" dirty="0"/>
            </a:br>
            <a:endParaRPr lang="en-US" altLang="ja-JP" dirty="0"/>
          </a:p>
          <a:p>
            <a:r>
              <a:rPr lang="ja-JP" altLang="en-US"/>
              <a:t>ループのループ伝搬依存性を調査し並列化</a:t>
            </a:r>
            <a:endParaRPr lang="en-US" altLang="ja-JP" dirty="0"/>
          </a:p>
          <a:p>
            <a:pPr lvl="1">
              <a:buFont typeface="Wingdings" pitchFamily="2" charset="2"/>
              <a:buChar char="Ø"/>
            </a:pPr>
            <a:r>
              <a:rPr kumimoji="1" lang="ja-JP" altLang="en-US"/>
              <a:t>ある周回で値の代入が行われ、かつ</a:t>
            </a:r>
            <a:br>
              <a:rPr kumimoji="1" lang="en-US" altLang="ja-JP" dirty="0"/>
            </a:br>
            <a:r>
              <a:rPr kumimoji="1" lang="ja-JP" altLang="en-US"/>
              <a:t>その値が別の周回で参照されるような変数や配列の要素がないか調査</a:t>
            </a:r>
          </a:p>
        </p:txBody>
      </p:sp>
      <p:sp>
        <p:nvSpPr>
          <p:cNvPr id="5" name="テキスト ボックス 4">
            <a:extLst>
              <a:ext uri="{FF2B5EF4-FFF2-40B4-BE49-F238E27FC236}">
                <a16:creationId xmlns:a16="http://schemas.microsoft.com/office/drawing/2014/main" id="{395EA3E3-17FC-20B3-4E4C-B664D445E870}"/>
              </a:ext>
            </a:extLst>
          </p:cNvPr>
          <p:cNvSpPr txBox="1"/>
          <p:nvPr/>
        </p:nvSpPr>
        <p:spPr>
          <a:xfrm>
            <a:off x="3395870" y="2125236"/>
            <a:ext cx="3402496" cy="646331"/>
          </a:xfrm>
          <a:prstGeom prst="rect">
            <a:avLst/>
          </a:prstGeom>
          <a:solidFill>
            <a:schemeClr val="tx2">
              <a:lumMod val="25000"/>
              <a:lumOff val="75000"/>
            </a:schemeClr>
          </a:solidFill>
        </p:spPr>
        <p:txBody>
          <a:bodyPr wrap="square" rtlCol="0">
            <a:spAutoFit/>
          </a:bodyPr>
          <a:lstStyle/>
          <a:p>
            <a:r>
              <a:rPr kumimoji="1" lang="ja-JP" altLang="en-US"/>
              <a:t>並列化可能なループであることを示すディレクティブ</a:t>
            </a:r>
          </a:p>
        </p:txBody>
      </p:sp>
      <p:cxnSp>
        <p:nvCxnSpPr>
          <p:cNvPr id="7" name="直線矢印コネクタ 6">
            <a:extLst>
              <a:ext uri="{FF2B5EF4-FFF2-40B4-BE49-F238E27FC236}">
                <a16:creationId xmlns:a16="http://schemas.microsoft.com/office/drawing/2014/main" id="{C71E1597-2863-75FA-FC6E-1CE12775DE6C}"/>
              </a:ext>
            </a:extLst>
          </p:cNvPr>
          <p:cNvCxnSpPr>
            <a:cxnSpLocks/>
          </p:cNvCxnSpPr>
          <p:nvPr/>
        </p:nvCxnSpPr>
        <p:spPr>
          <a:xfrm flipV="1">
            <a:off x="6798366" y="2294965"/>
            <a:ext cx="1054716" cy="15343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C4258DD8-DD79-3C63-1849-B15B34D8A90B}"/>
              </a:ext>
            </a:extLst>
          </p:cNvPr>
          <p:cNvCxnSpPr>
            <a:cxnSpLocks/>
          </p:cNvCxnSpPr>
          <p:nvPr/>
        </p:nvCxnSpPr>
        <p:spPr>
          <a:xfrm>
            <a:off x="6798366" y="2448401"/>
            <a:ext cx="1987046" cy="3946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81FF80F3-DC54-F940-87B3-82D093735093}"/>
              </a:ext>
            </a:extLst>
          </p:cNvPr>
          <p:cNvSpPr txBox="1"/>
          <p:nvPr/>
        </p:nvSpPr>
        <p:spPr>
          <a:xfrm>
            <a:off x="3052970" y="1235127"/>
            <a:ext cx="3402496" cy="646331"/>
          </a:xfrm>
          <a:prstGeom prst="rect">
            <a:avLst/>
          </a:prstGeom>
          <a:solidFill>
            <a:schemeClr val="tx2">
              <a:lumMod val="25000"/>
              <a:lumOff val="75000"/>
            </a:schemeClr>
          </a:solidFill>
        </p:spPr>
        <p:txBody>
          <a:bodyPr wrap="square" rtlCol="0">
            <a:spAutoFit/>
          </a:bodyPr>
          <a:lstStyle/>
          <a:p>
            <a:r>
              <a:rPr lang="en-US" altLang="ja-JP" dirty="0"/>
              <a:t>GPU</a:t>
            </a:r>
            <a:r>
              <a:rPr lang="ja-JP" altLang="en-US"/>
              <a:t>で実行される</a:t>
            </a:r>
            <a:r>
              <a:rPr kumimoji="1" lang="ja-JP" altLang="en-US"/>
              <a:t>範囲を表すディレクティブ</a:t>
            </a:r>
          </a:p>
        </p:txBody>
      </p:sp>
      <p:cxnSp>
        <p:nvCxnSpPr>
          <p:cNvPr id="14" name="直線矢印コネクタ 13">
            <a:extLst>
              <a:ext uri="{FF2B5EF4-FFF2-40B4-BE49-F238E27FC236}">
                <a16:creationId xmlns:a16="http://schemas.microsoft.com/office/drawing/2014/main" id="{F1025C15-1F3A-E483-3E40-0F8D6A191287}"/>
              </a:ext>
            </a:extLst>
          </p:cNvPr>
          <p:cNvCxnSpPr>
            <a:cxnSpLocks/>
          </p:cNvCxnSpPr>
          <p:nvPr/>
        </p:nvCxnSpPr>
        <p:spPr>
          <a:xfrm>
            <a:off x="6455466" y="1558292"/>
            <a:ext cx="46260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83C32D0-9CE7-C886-9C2B-4BAE05467A5F}"/>
              </a:ext>
            </a:extLst>
          </p:cNvPr>
          <p:cNvSpPr>
            <a:spLocks noGrp="1"/>
          </p:cNvSpPr>
          <p:nvPr>
            <p:ph type="sldNum" sz="quarter" idx="12"/>
          </p:nvPr>
        </p:nvSpPr>
        <p:spPr/>
        <p:txBody>
          <a:bodyPr/>
          <a:lstStyle/>
          <a:p>
            <a:fld id="{4C0EED71-32F9-6E40-B712-634CC8A327A2}" type="slidenum">
              <a:rPr kumimoji="1" lang="ja-JP" altLang="en-US" smtClean="0"/>
              <a:t>10</a:t>
            </a:fld>
            <a:endParaRPr kumimoji="1" lang="ja-JP" altLang="en-US"/>
          </a:p>
        </p:txBody>
      </p:sp>
    </p:spTree>
    <p:extLst>
      <p:ext uri="{BB962C8B-B14F-4D97-AF65-F5344CB8AC3E}">
        <p14:creationId xmlns:p14="http://schemas.microsoft.com/office/powerpoint/2010/main" val="19809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0361B57-5A6A-A76F-0EEC-C0BAC350174D}"/>
              </a:ext>
            </a:extLst>
          </p:cNvPr>
          <p:cNvSpPr>
            <a:spLocks noGrp="1"/>
          </p:cNvSpPr>
          <p:nvPr>
            <p:ph type="title"/>
          </p:nvPr>
        </p:nvSpPr>
        <p:spPr/>
        <p:txBody>
          <a:bodyPr/>
          <a:lstStyle/>
          <a:p>
            <a:r>
              <a:rPr lang="ja-JP" altLang="en-US"/>
              <a:t>性能評価</a:t>
            </a:r>
          </a:p>
        </p:txBody>
      </p:sp>
      <p:sp>
        <p:nvSpPr>
          <p:cNvPr id="2" name="スライド番号プレースホルダー 1">
            <a:extLst>
              <a:ext uri="{FF2B5EF4-FFF2-40B4-BE49-F238E27FC236}">
                <a16:creationId xmlns:a16="http://schemas.microsoft.com/office/drawing/2014/main" id="{F1A4D09F-820A-DF9F-2ABE-3F7D06864520}"/>
              </a:ext>
            </a:extLst>
          </p:cNvPr>
          <p:cNvSpPr>
            <a:spLocks noGrp="1"/>
          </p:cNvSpPr>
          <p:nvPr>
            <p:ph type="sldNum" sz="quarter" idx="12"/>
          </p:nvPr>
        </p:nvSpPr>
        <p:spPr/>
        <p:txBody>
          <a:bodyPr/>
          <a:lstStyle/>
          <a:p>
            <a:fld id="{4C0EED71-32F9-6E40-B712-634CC8A327A2}" type="slidenum">
              <a:rPr kumimoji="1" lang="ja-JP" altLang="en-US" smtClean="0"/>
              <a:t>11</a:t>
            </a:fld>
            <a:endParaRPr kumimoji="1" lang="ja-JP" altLang="en-US"/>
          </a:p>
        </p:txBody>
      </p:sp>
    </p:spTree>
    <p:extLst>
      <p:ext uri="{BB962C8B-B14F-4D97-AF65-F5344CB8AC3E}">
        <p14:creationId xmlns:p14="http://schemas.microsoft.com/office/powerpoint/2010/main" val="151685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F58DA-CA66-D567-A485-1C4268113794}"/>
              </a:ext>
            </a:extLst>
          </p:cNvPr>
          <p:cNvSpPr>
            <a:spLocks noGrp="1"/>
          </p:cNvSpPr>
          <p:nvPr>
            <p:ph type="title"/>
          </p:nvPr>
        </p:nvSpPr>
        <p:spPr/>
        <p:txBody>
          <a:bodyPr/>
          <a:lstStyle/>
          <a:p>
            <a:r>
              <a:rPr kumimoji="1" lang="ja-JP" altLang="en-US"/>
              <a:t>性能評価</a:t>
            </a:r>
            <a:r>
              <a:rPr lang="ja-JP" altLang="en-US"/>
              <a:t>の</a:t>
            </a:r>
            <a:r>
              <a:rPr kumimoji="1" lang="ja-JP" altLang="en-US"/>
              <a:t>実行環境</a:t>
            </a:r>
          </a:p>
        </p:txBody>
      </p:sp>
      <p:graphicFrame>
        <p:nvGraphicFramePr>
          <p:cNvPr id="4" name="表 3">
            <a:extLst>
              <a:ext uri="{FF2B5EF4-FFF2-40B4-BE49-F238E27FC236}">
                <a16:creationId xmlns:a16="http://schemas.microsoft.com/office/drawing/2014/main" id="{BE41A843-4868-5788-D07D-407A94A1A111}"/>
              </a:ext>
            </a:extLst>
          </p:cNvPr>
          <p:cNvGraphicFramePr>
            <a:graphicFrameLocks noGrp="1"/>
          </p:cNvGraphicFramePr>
          <p:nvPr>
            <p:extLst>
              <p:ext uri="{D42A27DB-BD31-4B8C-83A1-F6EECF244321}">
                <p14:modId xmlns:p14="http://schemas.microsoft.com/office/powerpoint/2010/main" val="499611695"/>
              </p:ext>
            </p:extLst>
          </p:nvPr>
        </p:nvGraphicFramePr>
        <p:xfrm>
          <a:off x="534503" y="1758533"/>
          <a:ext cx="6343375" cy="1488760"/>
        </p:xfrm>
        <a:graphic>
          <a:graphicData uri="http://schemas.openxmlformats.org/drawingml/2006/table">
            <a:tbl>
              <a:tblPr firstRow="1" bandRow="1">
                <a:tableStyleId>{5C22544A-7EE6-4342-B048-85BDC9FD1C3A}</a:tableStyleId>
              </a:tblPr>
              <a:tblGrid>
                <a:gridCol w="1784627">
                  <a:extLst>
                    <a:ext uri="{9D8B030D-6E8A-4147-A177-3AD203B41FA5}">
                      <a16:colId xmlns:a16="http://schemas.microsoft.com/office/drawing/2014/main" val="1022806697"/>
                    </a:ext>
                  </a:extLst>
                </a:gridCol>
                <a:gridCol w="4558748">
                  <a:extLst>
                    <a:ext uri="{9D8B030D-6E8A-4147-A177-3AD203B41FA5}">
                      <a16:colId xmlns:a16="http://schemas.microsoft.com/office/drawing/2014/main" val="1643585726"/>
                    </a:ext>
                  </a:extLst>
                </a:gridCol>
              </a:tblGrid>
              <a:tr h="372190">
                <a:tc>
                  <a:txBody>
                    <a:bodyPr/>
                    <a:lstStyle/>
                    <a:p>
                      <a:endParaRPr kumimoji="1" lang="ja-JP" altLang="en-US"/>
                    </a:p>
                  </a:txBody>
                  <a:tcPr/>
                </a:tc>
                <a:tc>
                  <a:txBody>
                    <a:bodyPr/>
                    <a:lstStyle/>
                    <a:p>
                      <a:r>
                        <a:rPr kumimoji="1" lang="en-US" altLang="ja-JP" dirty="0"/>
                        <a:t>Cygnus</a:t>
                      </a:r>
                      <a:r>
                        <a:rPr kumimoji="1" lang="ja-JP" altLang="en-US"/>
                        <a:t>の構成</a:t>
                      </a:r>
                    </a:p>
                  </a:txBody>
                  <a:tcPr/>
                </a:tc>
                <a:extLst>
                  <a:ext uri="{0D108BD9-81ED-4DB2-BD59-A6C34878D82A}">
                    <a16:rowId xmlns:a16="http://schemas.microsoft.com/office/drawing/2014/main" val="4136007642"/>
                  </a:ext>
                </a:extLst>
              </a:tr>
              <a:tr h="372190">
                <a:tc>
                  <a:txBody>
                    <a:bodyPr/>
                    <a:lstStyle/>
                    <a:p>
                      <a:r>
                        <a:rPr kumimoji="1" lang="en-US" altLang="ja-JP" dirty="0"/>
                        <a:t>CPU</a:t>
                      </a:r>
                      <a:endParaRPr kumimoji="1" lang="ja-JP" altLang="en-US"/>
                    </a:p>
                  </a:txBody>
                  <a:tcPr/>
                </a:tc>
                <a:tc>
                  <a:txBody>
                    <a:bodyPr/>
                    <a:lstStyle/>
                    <a:p>
                      <a:r>
                        <a:rPr kumimoji="1" lang="en" altLang="ja-JP" dirty="0"/>
                        <a:t>Intel Xeon Gold 6126 2.6GHz(12core) x 2 </a:t>
                      </a:r>
                      <a:endParaRPr kumimoji="1" lang="ja-JP" altLang="en-US"/>
                    </a:p>
                  </a:txBody>
                  <a:tcPr/>
                </a:tc>
                <a:extLst>
                  <a:ext uri="{0D108BD9-81ED-4DB2-BD59-A6C34878D82A}">
                    <a16:rowId xmlns:a16="http://schemas.microsoft.com/office/drawing/2014/main" val="3187421041"/>
                  </a:ext>
                </a:extLst>
              </a:tr>
              <a:tr h="372190">
                <a:tc>
                  <a:txBody>
                    <a:bodyPr/>
                    <a:lstStyle/>
                    <a:p>
                      <a:r>
                        <a:rPr kumimoji="1" lang="en-US" altLang="ja-JP" dirty="0"/>
                        <a:t>GPU</a:t>
                      </a:r>
                      <a:endParaRPr kumimoji="1" lang="ja-JP" altLang="en-US"/>
                    </a:p>
                  </a:txBody>
                  <a:tcPr/>
                </a:tc>
                <a:tc>
                  <a:txBody>
                    <a:bodyPr/>
                    <a:lstStyle/>
                    <a:p>
                      <a:r>
                        <a:rPr kumimoji="1" lang="en" altLang="ja-JP" dirty="0"/>
                        <a:t>Nvidia Tesla V100 PCIe x 4</a:t>
                      </a:r>
                      <a:endParaRPr kumimoji="1" lang="ja-JP" altLang="en-US"/>
                    </a:p>
                  </a:txBody>
                  <a:tcPr/>
                </a:tc>
                <a:extLst>
                  <a:ext uri="{0D108BD9-81ED-4DB2-BD59-A6C34878D82A}">
                    <a16:rowId xmlns:a16="http://schemas.microsoft.com/office/drawing/2014/main" val="1027037100"/>
                  </a:ext>
                </a:extLst>
              </a:tr>
              <a:tr h="372190">
                <a:tc>
                  <a:txBody>
                    <a:bodyPr/>
                    <a:lstStyle/>
                    <a:p>
                      <a:r>
                        <a:rPr kumimoji="1" lang="en-US" altLang="ja-JP" dirty="0"/>
                        <a:t>Network</a:t>
                      </a:r>
                      <a:endParaRPr kumimoji="1" lang="ja-JP" altLang="en-US"/>
                    </a:p>
                  </a:txBody>
                  <a:tcPr/>
                </a:tc>
                <a:tc>
                  <a:txBody>
                    <a:bodyPr/>
                    <a:lstStyle/>
                    <a:p>
                      <a:r>
                        <a:rPr kumimoji="1" lang="en" altLang="ja-JP" dirty="0"/>
                        <a:t>InfiniBand HDR100 x 4Channel</a:t>
                      </a:r>
                      <a:endParaRPr kumimoji="1" lang="ja-JP" altLang="en-US"/>
                    </a:p>
                  </a:txBody>
                  <a:tcPr/>
                </a:tc>
                <a:extLst>
                  <a:ext uri="{0D108BD9-81ED-4DB2-BD59-A6C34878D82A}">
                    <a16:rowId xmlns:a16="http://schemas.microsoft.com/office/drawing/2014/main" val="3240949830"/>
                  </a:ext>
                </a:extLst>
              </a:tr>
            </a:tbl>
          </a:graphicData>
        </a:graphic>
      </p:graphicFrame>
      <p:graphicFrame>
        <p:nvGraphicFramePr>
          <p:cNvPr id="11" name="表 10">
            <a:extLst>
              <a:ext uri="{FF2B5EF4-FFF2-40B4-BE49-F238E27FC236}">
                <a16:creationId xmlns:a16="http://schemas.microsoft.com/office/drawing/2014/main" id="{8A13C43D-5D3C-3F68-50CD-D36312FA9F3C}"/>
              </a:ext>
            </a:extLst>
          </p:cNvPr>
          <p:cNvGraphicFramePr>
            <a:graphicFrameLocks noGrp="1"/>
          </p:cNvGraphicFramePr>
          <p:nvPr>
            <p:extLst>
              <p:ext uri="{D42A27DB-BD31-4B8C-83A1-F6EECF244321}">
                <p14:modId xmlns:p14="http://schemas.microsoft.com/office/powerpoint/2010/main" val="417603627"/>
              </p:ext>
            </p:extLst>
          </p:nvPr>
        </p:nvGraphicFramePr>
        <p:xfrm>
          <a:off x="534503" y="3811036"/>
          <a:ext cx="6343374" cy="1488760"/>
        </p:xfrm>
        <a:graphic>
          <a:graphicData uri="http://schemas.openxmlformats.org/drawingml/2006/table">
            <a:tbl>
              <a:tblPr firstRow="1" bandRow="1">
                <a:tableStyleId>{5C22544A-7EE6-4342-B048-85BDC9FD1C3A}</a:tableStyleId>
              </a:tblPr>
              <a:tblGrid>
                <a:gridCol w="1771374">
                  <a:extLst>
                    <a:ext uri="{9D8B030D-6E8A-4147-A177-3AD203B41FA5}">
                      <a16:colId xmlns:a16="http://schemas.microsoft.com/office/drawing/2014/main" val="1022806697"/>
                    </a:ext>
                  </a:extLst>
                </a:gridCol>
                <a:gridCol w="4572000">
                  <a:extLst>
                    <a:ext uri="{9D8B030D-6E8A-4147-A177-3AD203B41FA5}">
                      <a16:colId xmlns:a16="http://schemas.microsoft.com/office/drawing/2014/main" val="1643585726"/>
                    </a:ext>
                  </a:extLst>
                </a:gridCol>
              </a:tblGrid>
              <a:tr h="372190">
                <a:tc>
                  <a:txBody>
                    <a:bodyPr/>
                    <a:lstStyle/>
                    <a:p>
                      <a:endParaRPr kumimoji="1" lang="ja-JP" altLang="en-US"/>
                    </a:p>
                  </a:txBody>
                  <a:tcPr/>
                </a:tc>
                <a:tc>
                  <a:txBody>
                    <a:bodyPr/>
                    <a:lstStyle/>
                    <a:p>
                      <a:r>
                        <a:rPr kumimoji="1" lang="en-US" altLang="ja-JP" dirty="0"/>
                        <a:t>Pegasus</a:t>
                      </a:r>
                      <a:r>
                        <a:rPr kumimoji="1" lang="ja-JP" altLang="en-US"/>
                        <a:t>の構成</a:t>
                      </a:r>
                    </a:p>
                  </a:txBody>
                  <a:tcPr/>
                </a:tc>
                <a:extLst>
                  <a:ext uri="{0D108BD9-81ED-4DB2-BD59-A6C34878D82A}">
                    <a16:rowId xmlns:a16="http://schemas.microsoft.com/office/drawing/2014/main" val="4136007642"/>
                  </a:ext>
                </a:extLst>
              </a:tr>
              <a:tr h="372190">
                <a:tc>
                  <a:txBody>
                    <a:bodyPr/>
                    <a:lstStyle/>
                    <a:p>
                      <a:r>
                        <a:rPr kumimoji="1" lang="en-US" altLang="ja-JP" dirty="0"/>
                        <a:t>CPU</a:t>
                      </a:r>
                      <a:endParaRPr kumimoji="1" lang="ja-JP" altLang="en-US"/>
                    </a:p>
                  </a:txBody>
                  <a:tcPr/>
                </a:tc>
                <a:tc>
                  <a:txBody>
                    <a:bodyPr/>
                    <a:lstStyle/>
                    <a:p>
                      <a:r>
                        <a:rPr lang="en" altLang="ja-JP" dirty="0"/>
                        <a:t>Intel Xeon Platinum 8468 2.1GHz(48core)</a:t>
                      </a:r>
                      <a:endParaRPr kumimoji="1" lang="ja-JP" altLang="en-US"/>
                    </a:p>
                  </a:txBody>
                  <a:tcPr/>
                </a:tc>
                <a:extLst>
                  <a:ext uri="{0D108BD9-81ED-4DB2-BD59-A6C34878D82A}">
                    <a16:rowId xmlns:a16="http://schemas.microsoft.com/office/drawing/2014/main" val="3187421041"/>
                  </a:ext>
                </a:extLst>
              </a:tr>
              <a:tr h="372190">
                <a:tc>
                  <a:txBody>
                    <a:bodyPr/>
                    <a:lstStyle/>
                    <a:p>
                      <a:r>
                        <a:rPr kumimoji="1" lang="en-US" altLang="ja-JP" dirty="0"/>
                        <a:t>GPU</a:t>
                      </a:r>
                      <a:endParaRPr kumimoji="1" lang="ja-JP" altLang="en-US"/>
                    </a:p>
                  </a:txBody>
                  <a:tcPr/>
                </a:tc>
                <a:tc>
                  <a:txBody>
                    <a:bodyPr/>
                    <a:lstStyle/>
                    <a:p>
                      <a:r>
                        <a:rPr lang="en" altLang="ja-JP" dirty="0"/>
                        <a:t>NVIDIA H100 Tensor Core GPU with PCIe</a:t>
                      </a:r>
                      <a:endParaRPr kumimoji="1" lang="ja-JP" altLang="en-US"/>
                    </a:p>
                  </a:txBody>
                  <a:tcPr/>
                </a:tc>
                <a:extLst>
                  <a:ext uri="{0D108BD9-81ED-4DB2-BD59-A6C34878D82A}">
                    <a16:rowId xmlns:a16="http://schemas.microsoft.com/office/drawing/2014/main" val="1027037100"/>
                  </a:ext>
                </a:extLst>
              </a:tr>
              <a:tr h="372190">
                <a:tc>
                  <a:txBody>
                    <a:bodyPr/>
                    <a:lstStyle/>
                    <a:p>
                      <a:r>
                        <a:rPr kumimoji="1" lang="en-US" altLang="ja-JP" dirty="0"/>
                        <a:t>Network</a:t>
                      </a:r>
                      <a:endParaRPr kumimoji="1" lang="ja-JP" altLang="en-US"/>
                    </a:p>
                  </a:txBody>
                  <a:tcPr/>
                </a:tc>
                <a:tc>
                  <a:txBody>
                    <a:bodyPr/>
                    <a:lstStyle/>
                    <a:p>
                      <a:r>
                        <a:rPr lang="en" altLang="ja-JP" dirty="0"/>
                        <a:t>NVIDIA Quantum-2 InfiniBand platform</a:t>
                      </a:r>
                      <a:endParaRPr kumimoji="1" lang="ja-JP" altLang="en-US"/>
                    </a:p>
                  </a:txBody>
                  <a:tcPr/>
                </a:tc>
                <a:extLst>
                  <a:ext uri="{0D108BD9-81ED-4DB2-BD59-A6C34878D82A}">
                    <a16:rowId xmlns:a16="http://schemas.microsoft.com/office/drawing/2014/main" val="3240949830"/>
                  </a:ext>
                </a:extLst>
              </a:tr>
            </a:tbl>
          </a:graphicData>
        </a:graphic>
      </p:graphicFrame>
      <p:sp>
        <p:nvSpPr>
          <p:cNvPr id="3" name="スライド番号プレースホルダー 2">
            <a:extLst>
              <a:ext uri="{FF2B5EF4-FFF2-40B4-BE49-F238E27FC236}">
                <a16:creationId xmlns:a16="http://schemas.microsoft.com/office/drawing/2014/main" id="{138C592E-4DC4-98EE-1652-1720B901072F}"/>
              </a:ext>
            </a:extLst>
          </p:cNvPr>
          <p:cNvSpPr>
            <a:spLocks noGrp="1"/>
          </p:cNvSpPr>
          <p:nvPr>
            <p:ph type="sldNum" sz="quarter" idx="12"/>
          </p:nvPr>
        </p:nvSpPr>
        <p:spPr/>
        <p:txBody>
          <a:bodyPr/>
          <a:lstStyle/>
          <a:p>
            <a:fld id="{4C0EED71-32F9-6E40-B712-634CC8A327A2}" type="slidenum">
              <a:rPr kumimoji="1" lang="ja-JP" altLang="en-US" smtClean="0"/>
              <a:t>12</a:t>
            </a:fld>
            <a:endParaRPr kumimoji="1" lang="ja-JP" altLang="en-US"/>
          </a:p>
        </p:txBody>
      </p:sp>
    </p:spTree>
    <p:extLst>
      <p:ext uri="{BB962C8B-B14F-4D97-AF65-F5344CB8AC3E}">
        <p14:creationId xmlns:p14="http://schemas.microsoft.com/office/powerpoint/2010/main" val="285477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A8E1E-467E-221F-4F53-52CACD6899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CE01D2-76F0-A7EF-4E41-783CEB75F289}"/>
              </a:ext>
            </a:extLst>
          </p:cNvPr>
          <p:cNvSpPr>
            <a:spLocks noGrp="1"/>
          </p:cNvSpPr>
          <p:nvPr>
            <p:ph type="title"/>
          </p:nvPr>
        </p:nvSpPr>
        <p:spPr/>
        <p:txBody>
          <a:bodyPr/>
          <a:lstStyle/>
          <a:p>
            <a:r>
              <a:rPr kumimoji="1" lang="ja-JP" altLang="en-US"/>
              <a:t>性能評価</a:t>
            </a:r>
            <a:r>
              <a:rPr lang="ja-JP" altLang="en-US"/>
              <a:t>の</a:t>
            </a:r>
            <a:r>
              <a:rPr kumimoji="1" lang="ja-JP" altLang="en-US"/>
              <a:t>実行環境</a:t>
            </a:r>
          </a:p>
        </p:txBody>
      </p:sp>
      <p:graphicFrame>
        <p:nvGraphicFramePr>
          <p:cNvPr id="7" name="表 6">
            <a:extLst>
              <a:ext uri="{FF2B5EF4-FFF2-40B4-BE49-F238E27FC236}">
                <a16:creationId xmlns:a16="http://schemas.microsoft.com/office/drawing/2014/main" id="{8AAB0023-566F-32A7-29FA-B0BD5285831C}"/>
              </a:ext>
            </a:extLst>
          </p:cNvPr>
          <p:cNvGraphicFramePr>
            <a:graphicFrameLocks noGrp="1"/>
          </p:cNvGraphicFramePr>
          <p:nvPr>
            <p:extLst>
              <p:ext uri="{D42A27DB-BD31-4B8C-83A1-F6EECF244321}">
                <p14:modId xmlns:p14="http://schemas.microsoft.com/office/powerpoint/2010/main" val="2983957288"/>
              </p:ext>
            </p:extLst>
          </p:nvPr>
        </p:nvGraphicFramePr>
        <p:xfrm>
          <a:off x="481496" y="4144617"/>
          <a:ext cx="6356626" cy="2219960"/>
        </p:xfrm>
        <a:graphic>
          <a:graphicData uri="http://schemas.openxmlformats.org/drawingml/2006/table">
            <a:tbl>
              <a:tblPr firstRow="1" bandRow="1">
                <a:tableStyleId>{5C22544A-7EE6-4342-B048-85BDC9FD1C3A}</a:tableStyleId>
              </a:tblPr>
              <a:tblGrid>
                <a:gridCol w="1771374">
                  <a:extLst>
                    <a:ext uri="{9D8B030D-6E8A-4147-A177-3AD203B41FA5}">
                      <a16:colId xmlns:a16="http://schemas.microsoft.com/office/drawing/2014/main" val="1293179526"/>
                    </a:ext>
                  </a:extLst>
                </a:gridCol>
                <a:gridCol w="4585252">
                  <a:extLst>
                    <a:ext uri="{9D8B030D-6E8A-4147-A177-3AD203B41FA5}">
                      <a16:colId xmlns:a16="http://schemas.microsoft.com/office/drawing/2014/main" val="2330718784"/>
                    </a:ext>
                  </a:extLst>
                </a:gridCol>
              </a:tblGrid>
              <a:tr h="0">
                <a:tc>
                  <a:txBody>
                    <a:bodyPr/>
                    <a:lstStyle/>
                    <a:p>
                      <a:endParaRPr kumimoji="1" lang="ja-JP" altLang="en-US"/>
                    </a:p>
                  </a:txBody>
                  <a:tcPr/>
                </a:tc>
                <a:tc>
                  <a:txBody>
                    <a:bodyPr/>
                    <a:lstStyle/>
                    <a:p>
                      <a:r>
                        <a:rPr kumimoji="1" lang="en-US" altLang="ja-JP" dirty="0"/>
                        <a:t>Pegasus</a:t>
                      </a:r>
                      <a:r>
                        <a:rPr kumimoji="1" lang="ja-JP" altLang="en-US"/>
                        <a:t>の性能</a:t>
                      </a:r>
                    </a:p>
                  </a:txBody>
                  <a:tcPr/>
                </a:tc>
                <a:extLst>
                  <a:ext uri="{0D108BD9-81ED-4DB2-BD59-A6C34878D82A}">
                    <a16:rowId xmlns:a16="http://schemas.microsoft.com/office/drawing/2014/main" val="2887729790"/>
                  </a:ext>
                </a:extLst>
              </a:tr>
              <a:tr h="370840">
                <a:tc>
                  <a:txBody>
                    <a:bodyPr/>
                    <a:lstStyle/>
                    <a:p>
                      <a:r>
                        <a:rPr kumimoji="1" lang="en-US" altLang="ja-JP" dirty="0"/>
                        <a:t>CPU</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3,2256TFLPS</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*1</a:t>
                      </a:r>
                      <a:endParaRPr kumimoji="1" lang="ja-JP" altLang="en-US"/>
                    </a:p>
                  </a:txBody>
                  <a:tcPr/>
                </a:tc>
                <a:extLst>
                  <a:ext uri="{0D108BD9-81ED-4DB2-BD59-A6C34878D82A}">
                    <a16:rowId xmlns:a16="http://schemas.microsoft.com/office/drawing/2014/main" val="2396188633"/>
                  </a:ext>
                </a:extLst>
              </a:tr>
              <a:tr h="370840">
                <a:tc>
                  <a:txBody>
                    <a:bodyPr/>
                    <a:lstStyle/>
                    <a:p>
                      <a:r>
                        <a:rPr kumimoji="1" lang="en-US" altLang="ja-JP" dirty="0"/>
                        <a:t>GPU</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26TFLOPS (</a:t>
                      </a:r>
                      <a:r>
                        <a:rPr kumimoji="1" lang="ja-JP" altLang="en-US"/>
                        <a:t>倍精度</a:t>
                      </a:r>
                      <a:r>
                        <a:rPr kumimoji="1" lang="en-US" altLang="ja-JP" dirty="0"/>
                        <a:t>)</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*1</a:t>
                      </a:r>
                      <a:endParaRPr kumimoji="1" lang="ja-JP" altLang="en-US"/>
                    </a:p>
                  </a:txBody>
                  <a:tcPr/>
                </a:tc>
                <a:extLst>
                  <a:ext uri="{0D108BD9-81ED-4DB2-BD59-A6C34878D82A}">
                    <a16:rowId xmlns:a16="http://schemas.microsoft.com/office/drawing/2014/main" val="1285072046"/>
                  </a:ext>
                </a:extLst>
              </a:tr>
              <a:tr h="370840">
                <a:tc>
                  <a:txBody>
                    <a:bodyPr/>
                    <a:lstStyle/>
                    <a:p>
                      <a:r>
                        <a:rPr kumimoji="1" lang="en-US" altLang="ja-JP" dirty="0"/>
                        <a:t>Memory(CPU)</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128GB, 282GB/s</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*1</a:t>
                      </a:r>
                      <a:endParaRPr kumimoji="1" lang="ja-JP" altLang="en-US"/>
                    </a:p>
                  </a:txBody>
                  <a:tcPr/>
                </a:tc>
                <a:extLst>
                  <a:ext uri="{0D108BD9-81ED-4DB2-BD59-A6C34878D82A}">
                    <a16:rowId xmlns:a16="http://schemas.microsoft.com/office/drawing/2014/main" val="100312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Memory(GPU)</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80GB, 2TB/s</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*3</a:t>
                      </a:r>
                      <a:endParaRPr kumimoji="1" lang="ja-JP" altLang="en-US"/>
                    </a:p>
                  </a:txBody>
                  <a:tcPr/>
                </a:tc>
                <a:extLst>
                  <a:ext uri="{0D108BD9-81ED-4DB2-BD59-A6C34878D82A}">
                    <a16:rowId xmlns:a16="http://schemas.microsoft.com/office/drawing/2014/main" val="3652842106"/>
                  </a:ext>
                </a:extLst>
              </a:tr>
              <a:tr h="370840">
                <a:tc>
                  <a:txBody>
                    <a:bodyPr/>
                    <a:lstStyle/>
                    <a:p>
                      <a:r>
                        <a:rPr kumimoji="1" lang="en-US" altLang="ja-JP" dirty="0"/>
                        <a:t>Network</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200Gbps</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*1</a:t>
                      </a:r>
                      <a:endParaRPr kumimoji="1" lang="ja-JP" altLang="en-US"/>
                    </a:p>
                  </a:txBody>
                  <a:tcPr/>
                </a:tc>
                <a:extLst>
                  <a:ext uri="{0D108BD9-81ED-4DB2-BD59-A6C34878D82A}">
                    <a16:rowId xmlns:a16="http://schemas.microsoft.com/office/drawing/2014/main" val="1190300652"/>
                  </a:ext>
                </a:extLst>
              </a:tr>
            </a:tbl>
          </a:graphicData>
        </a:graphic>
      </p:graphicFrame>
      <p:graphicFrame>
        <p:nvGraphicFramePr>
          <p:cNvPr id="3" name="表 2">
            <a:extLst>
              <a:ext uri="{FF2B5EF4-FFF2-40B4-BE49-F238E27FC236}">
                <a16:creationId xmlns:a16="http://schemas.microsoft.com/office/drawing/2014/main" id="{0DAC8597-DBC0-C1EF-75B3-599D92A41DD5}"/>
              </a:ext>
            </a:extLst>
          </p:cNvPr>
          <p:cNvGraphicFramePr>
            <a:graphicFrameLocks noGrp="1"/>
          </p:cNvGraphicFramePr>
          <p:nvPr>
            <p:extLst>
              <p:ext uri="{D42A27DB-BD31-4B8C-83A1-F6EECF244321}">
                <p14:modId xmlns:p14="http://schemas.microsoft.com/office/powerpoint/2010/main" val="1534511989"/>
              </p:ext>
            </p:extLst>
          </p:nvPr>
        </p:nvGraphicFramePr>
        <p:xfrm>
          <a:off x="481496" y="1494182"/>
          <a:ext cx="6343374" cy="2489200"/>
        </p:xfrm>
        <a:graphic>
          <a:graphicData uri="http://schemas.openxmlformats.org/drawingml/2006/table">
            <a:tbl>
              <a:tblPr firstRow="1" bandRow="1">
                <a:tableStyleId>{5C22544A-7EE6-4342-B048-85BDC9FD1C3A}</a:tableStyleId>
              </a:tblPr>
              <a:tblGrid>
                <a:gridCol w="1811131">
                  <a:extLst>
                    <a:ext uri="{9D8B030D-6E8A-4147-A177-3AD203B41FA5}">
                      <a16:colId xmlns:a16="http://schemas.microsoft.com/office/drawing/2014/main" val="1293179526"/>
                    </a:ext>
                  </a:extLst>
                </a:gridCol>
                <a:gridCol w="4532243">
                  <a:extLst>
                    <a:ext uri="{9D8B030D-6E8A-4147-A177-3AD203B41FA5}">
                      <a16:colId xmlns:a16="http://schemas.microsoft.com/office/drawing/2014/main" val="2330718784"/>
                    </a:ext>
                  </a:extLst>
                </a:gridCol>
              </a:tblGrid>
              <a:tr h="0">
                <a:tc>
                  <a:txBody>
                    <a:bodyPr/>
                    <a:lstStyle/>
                    <a:p>
                      <a:endParaRPr kumimoji="1" lang="ja-JP" altLang="en-US"/>
                    </a:p>
                  </a:txBody>
                  <a:tcPr/>
                </a:tc>
                <a:tc>
                  <a:txBody>
                    <a:bodyPr/>
                    <a:lstStyle/>
                    <a:p>
                      <a:r>
                        <a:rPr kumimoji="1" lang="en-US" altLang="ja-JP" dirty="0"/>
                        <a:t>Cygnus</a:t>
                      </a:r>
                      <a:r>
                        <a:rPr kumimoji="1" lang="ja-JP" altLang="en-US"/>
                        <a:t>の性能</a:t>
                      </a:r>
                    </a:p>
                  </a:txBody>
                  <a:tcPr/>
                </a:tc>
                <a:extLst>
                  <a:ext uri="{0D108BD9-81ED-4DB2-BD59-A6C34878D82A}">
                    <a16:rowId xmlns:a16="http://schemas.microsoft.com/office/drawing/2014/main" val="2887729790"/>
                  </a:ext>
                </a:extLst>
              </a:tr>
              <a:tr h="370840">
                <a:tc>
                  <a:txBody>
                    <a:bodyPr/>
                    <a:lstStyle/>
                    <a:p>
                      <a:r>
                        <a:rPr kumimoji="1" lang="en-US" altLang="ja-JP" dirty="0"/>
                        <a:t>CPU</a:t>
                      </a:r>
                      <a:endParaRPr kumimoji="1" lang="ja-JP" altLang="en-US"/>
                    </a:p>
                  </a:txBody>
                  <a:tcPr/>
                </a:tc>
                <a:tc>
                  <a:txBody>
                    <a:bodyPr/>
                    <a:lstStyle/>
                    <a:p>
                      <a:r>
                        <a:rPr kumimoji="1" lang="en-US" altLang="ja-JP" dirty="0"/>
                        <a:t>2TFLOPS</a:t>
                      </a:r>
                      <a:r>
                        <a:rPr kumimoji="1" lang="en-US" altLang="ja-JP" sz="1000" dirty="0"/>
                        <a:t> </a:t>
                      </a:r>
                      <a:r>
                        <a:rPr kumimoji="1" lang="en-US" altLang="ja-JP" sz="1200" dirty="0"/>
                        <a:t> *2</a:t>
                      </a:r>
                      <a:endParaRPr kumimoji="1" lang="ja-JP" altLang="en-US" sz="1200"/>
                    </a:p>
                  </a:txBody>
                  <a:tcPr/>
                </a:tc>
                <a:extLst>
                  <a:ext uri="{0D108BD9-81ED-4DB2-BD59-A6C34878D82A}">
                    <a16:rowId xmlns:a16="http://schemas.microsoft.com/office/drawing/2014/main" val="2396188633"/>
                  </a:ext>
                </a:extLst>
              </a:tr>
              <a:tr h="370840">
                <a:tc>
                  <a:txBody>
                    <a:bodyPr/>
                    <a:lstStyle/>
                    <a:p>
                      <a:r>
                        <a:rPr kumimoji="1" lang="en-US" altLang="ja-JP" dirty="0"/>
                        <a:t>GPU</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7TFLOPS x 4 = 28TFLOPS (</a:t>
                      </a:r>
                      <a:r>
                        <a:rPr kumimoji="1" lang="ja-JP" altLang="en-US"/>
                        <a:t>倍精度</a:t>
                      </a:r>
                      <a:r>
                        <a:rPr kumimoji="1" lang="en-US" altLang="ja-JP" dirty="0"/>
                        <a:t>)</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*4</a:t>
                      </a:r>
                      <a:endParaRPr kumimoji="1" lang="ja-JP" altLang="en-US"/>
                    </a:p>
                  </a:txBody>
                  <a:tcPr/>
                </a:tc>
                <a:extLst>
                  <a:ext uri="{0D108BD9-81ED-4DB2-BD59-A6C34878D82A}">
                    <a16:rowId xmlns:a16="http://schemas.microsoft.com/office/drawing/2014/main" val="1285072046"/>
                  </a:ext>
                </a:extLst>
              </a:tr>
              <a:tr h="370840">
                <a:tc>
                  <a:txBody>
                    <a:bodyPr/>
                    <a:lstStyle/>
                    <a:p>
                      <a:r>
                        <a:rPr kumimoji="1" lang="en-US" altLang="ja-JP" dirty="0"/>
                        <a:t>Memory(CPU)</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192GB, 255.9GB/s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*2</a:t>
                      </a:r>
                      <a:endParaRPr kumimoji="1" lang="ja-JP" altLang="en-US"/>
                    </a:p>
                  </a:txBody>
                  <a:tcPr/>
                </a:tc>
                <a:extLst>
                  <a:ext uri="{0D108BD9-81ED-4DB2-BD59-A6C34878D82A}">
                    <a16:rowId xmlns:a16="http://schemas.microsoft.com/office/drawing/2014/main" val="100312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Memory(GPU)</a:t>
                      </a:r>
                      <a:endParaRPr kumimoji="1" lang="ja-JP" altLang="en-US"/>
                    </a:p>
                  </a:txBody>
                  <a:tcPr/>
                </a:tc>
                <a:tc>
                  <a:txBody>
                    <a:bodyPr/>
                    <a:lstStyle/>
                    <a:p>
                      <a:r>
                        <a:rPr kumimoji="1" lang="en-US" altLang="ja-JP" dirty="0"/>
                        <a:t>32GB x 4 = 128GB,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900GB/s x 4 = 3600GB/s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*4</a:t>
                      </a:r>
                      <a:endParaRPr kumimoji="1" lang="ja-JP" altLang="en-US"/>
                    </a:p>
                  </a:txBody>
                  <a:tcPr/>
                </a:tc>
                <a:extLst>
                  <a:ext uri="{0D108BD9-81ED-4DB2-BD59-A6C34878D82A}">
                    <a16:rowId xmlns:a16="http://schemas.microsoft.com/office/drawing/2014/main" val="3652842106"/>
                  </a:ext>
                </a:extLst>
              </a:tr>
              <a:tr h="370840">
                <a:tc>
                  <a:txBody>
                    <a:bodyPr/>
                    <a:lstStyle/>
                    <a:p>
                      <a:r>
                        <a:rPr kumimoji="1" lang="en-US" altLang="ja-JP" dirty="0"/>
                        <a:t>Network</a:t>
                      </a:r>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400Gbps x 4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*2</a:t>
                      </a:r>
                      <a:endParaRPr kumimoji="1" lang="ja-JP" altLang="en-US"/>
                    </a:p>
                  </a:txBody>
                  <a:tcPr/>
                </a:tc>
                <a:extLst>
                  <a:ext uri="{0D108BD9-81ED-4DB2-BD59-A6C34878D82A}">
                    <a16:rowId xmlns:a16="http://schemas.microsoft.com/office/drawing/2014/main" val="1190300652"/>
                  </a:ext>
                </a:extLst>
              </a:tr>
            </a:tbl>
          </a:graphicData>
        </a:graphic>
      </p:graphicFrame>
      <p:sp>
        <p:nvSpPr>
          <p:cNvPr id="5" name="コンテンツ プレースホルダー 2">
            <a:extLst>
              <a:ext uri="{FF2B5EF4-FFF2-40B4-BE49-F238E27FC236}">
                <a16:creationId xmlns:a16="http://schemas.microsoft.com/office/drawing/2014/main" id="{51A14E98-3365-25C6-EE9D-6AB3236BAB6E}"/>
              </a:ext>
            </a:extLst>
          </p:cNvPr>
          <p:cNvSpPr>
            <a:spLocks noGrp="1"/>
          </p:cNvSpPr>
          <p:nvPr>
            <p:ph idx="1"/>
          </p:nvPr>
        </p:nvSpPr>
        <p:spPr>
          <a:xfrm>
            <a:off x="6947453" y="1690688"/>
            <a:ext cx="4966251" cy="4351338"/>
          </a:xfrm>
        </p:spPr>
        <p:txBody>
          <a:bodyPr>
            <a:normAutofit/>
          </a:bodyPr>
          <a:lstStyle/>
          <a:p>
            <a:r>
              <a:rPr lang="ja-JP" altLang="en-US" sz="2000"/>
              <a:t>演算性能は</a:t>
            </a:r>
            <a:r>
              <a:rPr lang="en-US" altLang="ja-JP" sz="2000" dirty="0"/>
              <a:t>Cygnus</a:t>
            </a:r>
            <a:r>
              <a:rPr lang="ja-JP" altLang="en-US" sz="2000"/>
              <a:t>の方がわずかに優れている。</a:t>
            </a:r>
            <a:endParaRPr lang="en-US" altLang="ja-JP" sz="2000" dirty="0"/>
          </a:p>
          <a:p>
            <a:r>
              <a:rPr kumimoji="1" lang="en-US" altLang="ja-JP" sz="2000" dirty="0"/>
              <a:t>CPU</a:t>
            </a:r>
            <a:r>
              <a:rPr kumimoji="1" lang="ja-JP" altLang="en-US" sz="2000"/>
              <a:t>実行と</a:t>
            </a:r>
            <a:r>
              <a:rPr kumimoji="1" lang="en-US" altLang="ja-JP" sz="2000" dirty="0"/>
              <a:t>GPU</a:t>
            </a:r>
            <a:r>
              <a:rPr kumimoji="1" lang="ja-JP" altLang="en-US" sz="2000"/>
              <a:t>実行の差は</a:t>
            </a:r>
            <a:r>
              <a:rPr lang="en-US" altLang="ja-JP" sz="2000" dirty="0"/>
              <a:t>Cygnus</a:t>
            </a:r>
            <a:r>
              <a:rPr kumimoji="1" lang="ja-JP" altLang="en-US" sz="2000"/>
              <a:t>の方が大きくなると予想される。</a:t>
            </a:r>
            <a:endParaRPr kumimoji="1" lang="en-US" altLang="ja-JP" sz="2000" dirty="0"/>
          </a:p>
          <a:p>
            <a:pPr lvl="1">
              <a:buFont typeface="Wingdings" pitchFamily="2" charset="2"/>
              <a:buChar char="Ø"/>
            </a:pPr>
            <a:r>
              <a:rPr kumimoji="1" lang="en-US" altLang="ja-JP" sz="1600" dirty="0"/>
              <a:t>CPU</a:t>
            </a:r>
            <a:r>
              <a:rPr kumimoji="1" lang="ja-JP" altLang="en-US" sz="1600"/>
              <a:t>性能に対する</a:t>
            </a:r>
            <a:r>
              <a:rPr kumimoji="1" lang="en-US" altLang="ja-JP" sz="1600" dirty="0"/>
              <a:t>GPU</a:t>
            </a:r>
            <a:r>
              <a:rPr kumimoji="1" lang="ja-JP" altLang="en-US" sz="1600"/>
              <a:t>性能の比率は</a:t>
            </a:r>
            <a:r>
              <a:rPr kumimoji="1" lang="en-US" altLang="ja-JP" sz="1600" dirty="0"/>
              <a:t>Cygnus</a:t>
            </a:r>
            <a:r>
              <a:rPr kumimoji="1" lang="ja-JP" altLang="en-US" sz="1600"/>
              <a:t>の方が大きい。</a:t>
            </a:r>
            <a:endParaRPr kumimoji="1" lang="ja-JP" sz="1600"/>
          </a:p>
        </p:txBody>
      </p:sp>
      <p:sp>
        <p:nvSpPr>
          <p:cNvPr id="8" name="テキスト ボックス 7">
            <a:extLst>
              <a:ext uri="{FF2B5EF4-FFF2-40B4-BE49-F238E27FC236}">
                <a16:creationId xmlns:a16="http://schemas.microsoft.com/office/drawing/2014/main" id="{49413FCA-8792-303C-1070-B38AD159D965}"/>
              </a:ext>
            </a:extLst>
          </p:cNvPr>
          <p:cNvSpPr txBox="1"/>
          <p:nvPr/>
        </p:nvSpPr>
        <p:spPr>
          <a:xfrm>
            <a:off x="7066180" y="4136152"/>
            <a:ext cx="4956855" cy="2585323"/>
          </a:xfrm>
          <a:prstGeom prst="rect">
            <a:avLst/>
          </a:prstGeom>
          <a:noFill/>
        </p:spPr>
        <p:txBody>
          <a:bodyPr wrap="square" rtlCol="0">
            <a:spAutoFit/>
          </a:bodyPr>
          <a:lstStyle/>
          <a:p>
            <a:r>
              <a:rPr lang="en-US" altLang="ja-JP" dirty="0"/>
              <a:t>*1:</a:t>
            </a:r>
            <a:r>
              <a:rPr kumimoji="1" lang="en" altLang="ja-JP" dirty="0"/>
              <a:t>https://</a:t>
            </a:r>
            <a:r>
              <a:rPr kumimoji="1" lang="en" altLang="ja-JP" dirty="0" err="1"/>
              <a:t>www.ccs.tsukuba.ac.jp</a:t>
            </a:r>
            <a:r>
              <a:rPr kumimoji="1" lang="en" altLang="ja-JP" dirty="0"/>
              <a:t>/wp-content/uploads/sites/14/</a:t>
            </a:r>
            <a:r>
              <a:rPr kumimoji="1" lang="en" altLang="ja-JP" dirty="0" err="1"/>
              <a:t>Pegasus.pdf</a:t>
            </a:r>
            <a:endParaRPr kumimoji="1" lang="en" altLang="ja-JP" dirty="0"/>
          </a:p>
          <a:p>
            <a:r>
              <a:rPr kumimoji="1" lang="en" altLang="ja-JP" dirty="0"/>
              <a:t>*2:</a:t>
            </a:r>
            <a:r>
              <a:rPr kumimoji="1" lang="en" altLang="ja-JP" dirty="0">
                <a:hlinkClick r:id="rId3"/>
              </a:rPr>
              <a:t>https://www.ccs.tsukuba.ac.jp/wp-content/uploads/sites/14/2021/07/Cygnus.pdf</a:t>
            </a:r>
            <a:endParaRPr kumimoji="1" lang="en" altLang="ja-JP" dirty="0"/>
          </a:p>
          <a:p>
            <a:r>
              <a:rPr lang="en" altLang="ja-JP" dirty="0"/>
              <a:t>*3:https://</a:t>
            </a:r>
            <a:r>
              <a:rPr lang="en" altLang="ja-JP" dirty="0" err="1"/>
              <a:t>www.nvidia.com</a:t>
            </a:r>
            <a:r>
              <a:rPr lang="en" altLang="ja-JP" dirty="0"/>
              <a:t>/ja-</a:t>
            </a:r>
            <a:r>
              <a:rPr lang="en" altLang="ja-JP" dirty="0" err="1"/>
              <a:t>jp</a:t>
            </a:r>
            <a:r>
              <a:rPr lang="en" altLang="ja-JP" dirty="0"/>
              <a:t>/data-center/h100/</a:t>
            </a:r>
            <a:br>
              <a:rPr kumimoji="1" lang="en" altLang="ja-JP" dirty="0"/>
            </a:br>
            <a:r>
              <a:rPr kumimoji="1" lang="en" altLang="ja-JP" dirty="0"/>
              <a:t>*4:https://</a:t>
            </a:r>
            <a:r>
              <a:rPr kumimoji="1" lang="en" altLang="ja-JP" dirty="0" err="1"/>
              <a:t>www.nvidia.com</a:t>
            </a:r>
            <a:r>
              <a:rPr kumimoji="1" lang="en" altLang="ja-JP" dirty="0"/>
              <a:t>/ja-</a:t>
            </a:r>
            <a:r>
              <a:rPr kumimoji="1" lang="en" altLang="ja-JP" dirty="0" err="1"/>
              <a:t>jp</a:t>
            </a:r>
            <a:r>
              <a:rPr kumimoji="1" lang="en" altLang="ja-JP" dirty="0"/>
              <a:t>/data-center/v100/</a:t>
            </a:r>
            <a:endParaRPr kumimoji="1" lang="ja-JP" altLang="en-US"/>
          </a:p>
        </p:txBody>
      </p:sp>
      <p:sp>
        <p:nvSpPr>
          <p:cNvPr id="4" name="スライド番号プレースホルダー 3">
            <a:extLst>
              <a:ext uri="{FF2B5EF4-FFF2-40B4-BE49-F238E27FC236}">
                <a16:creationId xmlns:a16="http://schemas.microsoft.com/office/drawing/2014/main" id="{B6F0903E-2FA3-6AAB-D692-008A288BEBF5}"/>
              </a:ext>
            </a:extLst>
          </p:cNvPr>
          <p:cNvSpPr>
            <a:spLocks noGrp="1"/>
          </p:cNvSpPr>
          <p:nvPr>
            <p:ph type="sldNum" sz="quarter" idx="12"/>
          </p:nvPr>
        </p:nvSpPr>
        <p:spPr/>
        <p:txBody>
          <a:bodyPr/>
          <a:lstStyle/>
          <a:p>
            <a:fld id="{4C0EED71-32F9-6E40-B712-634CC8A327A2}" type="slidenum">
              <a:rPr kumimoji="1" lang="ja-JP" altLang="en-US" smtClean="0"/>
              <a:t>13</a:t>
            </a:fld>
            <a:endParaRPr kumimoji="1" lang="ja-JP" altLang="en-US"/>
          </a:p>
        </p:txBody>
      </p:sp>
    </p:spTree>
    <p:extLst>
      <p:ext uri="{BB962C8B-B14F-4D97-AF65-F5344CB8AC3E}">
        <p14:creationId xmlns:p14="http://schemas.microsoft.com/office/powerpoint/2010/main" val="114741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25E80-4F4D-0FEC-ACDD-5CACCC60A80F}"/>
              </a:ext>
            </a:extLst>
          </p:cNvPr>
          <p:cNvSpPr>
            <a:spLocks noGrp="1"/>
          </p:cNvSpPr>
          <p:nvPr>
            <p:ph type="title"/>
          </p:nvPr>
        </p:nvSpPr>
        <p:spPr/>
        <p:txBody>
          <a:bodyPr/>
          <a:lstStyle/>
          <a:p>
            <a:r>
              <a:rPr lang="ja-JP" altLang="en-US"/>
              <a:t>計算リソースの分割方法</a:t>
            </a:r>
            <a:endParaRPr kumimoji="1" lang="ja-JP" altLang="en-US"/>
          </a:p>
        </p:txBody>
      </p:sp>
      <p:sp>
        <p:nvSpPr>
          <p:cNvPr id="5" name="コンテンツ プレースホルダー 2">
            <a:extLst>
              <a:ext uri="{FF2B5EF4-FFF2-40B4-BE49-F238E27FC236}">
                <a16:creationId xmlns:a16="http://schemas.microsoft.com/office/drawing/2014/main" id="{EA6A91F4-1A64-75E3-5B77-0FDB4DBE6DE4}"/>
              </a:ext>
            </a:extLst>
          </p:cNvPr>
          <p:cNvSpPr>
            <a:spLocks noGrp="1"/>
          </p:cNvSpPr>
          <p:nvPr>
            <p:ph idx="1"/>
          </p:nvPr>
        </p:nvSpPr>
        <p:spPr>
          <a:xfrm>
            <a:off x="838200" y="1336724"/>
            <a:ext cx="11353800" cy="2248142"/>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r>
              <a:rPr kumimoji="1" lang="en-US" altLang="ja-JP" dirty="0"/>
              <a:t>City-LES</a:t>
            </a:r>
            <a:r>
              <a:rPr kumimoji="1" lang="ja-JP" altLang="en-US"/>
              <a:t>では</a:t>
            </a:r>
            <a:r>
              <a:rPr lang="en-US" altLang="ja-JP" dirty="0" err="1"/>
              <a:t>OpenMPI</a:t>
            </a:r>
            <a:r>
              <a:rPr lang="ja-JP" altLang="en-US"/>
              <a:t>を使用して</a:t>
            </a:r>
            <a:br>
              <a:rPr lang="en-US" altLang="ja-JP" dirty="0"/>
            </a:br>
            <a:r>
              <a:rPr lang="ja-JP" altLang="en-US"/>
              <a:t>プロセス並列モデルによる並列化も行う。</a:t>
            </a:r>
            <a:endParaRPr lang="en-US" altLang="ja-JP" dirty="0"/>
          </a:p>
          <a:p>
            <a:r>
              <a:rPr lang="en-US" altLang="ja-JP" dirty="0"/>
              <a:t>GPU</a:t>
            </a:r>
            <a:r>
              <a:rPr lang="ja-JP" altLang="en-US"/>
              <a:t>版実行時は</a:t>
            </a:r>
            <a:r>
              <a:rPr lang="en-US" altLang="ja-JP" dirty="0"/>
              <a:t>1GPU</a:t>
            </a:r>
            <a:r>
              <a:rPr lang="ja-JP" altLang="en-US"/>
              <a:t>につき</a:t>
            </a:r>
            <a:r>
              <a:rPr lang="en-US" altLang="ja-JP" dirty="0"/>
              <a:t>1</a:t>
            </a:r>
            <a:r>
              <a:rPr lang="ja-JP" altLang="en-US"/>
              <a:t>プロセス立ち上げた。</a:t>
            </a:r>
            <a:endParaRPr lang="en-US" altLang="ja-JP" dirty="0"/>
          </a:p>
          <a:p>
            <a:r>
              <a:rPr lang="en-US" altLang="ja-JP" dirty="0"/>
              <a:t>CPU</a:t>
            </a:r>
            <a:r>
              <a:rPr lang="ja-JP" altLang="en-US"/>
              <a:t>版実行時は</a:t>
            </a:r>
            <a:r>
              <a:rPr lang="en-US" altLang="ja-JP" dirty="0"/>
              <a:t>CPU1</a:t>
            </a:r>
            <a:r>
              <a:rPr lang="ja-JP" altLang="en-US"/>
              <a:t>ソケットにつき</a:t>
            </a:r>
            <a:r>
              <a:rPr lang="en-US" altLang="ja-JP" dirty="0"/>
              <a:t>1</a:t>
            </a:r>
            <a:r>
              <a:rPr lang="ja-JP" altLang="en-US"/>
              <a:t>プロセス立ち上げた。</a:t>
            </a:r>
            <a:endParaRPr lang="en-US" altLang="ja-JP" dirty="0"/>
          </a:p>
        </p:txBody>
      </p:sp>
      <p:sp>
        <p:nvSpPr>
          <p:cNvPr id="3" name="スライド番号プレースホルダー 2">
            <a:extLst>
              <a:ext uri="{FF2B5EF4-FFF2-40B4-BE49-F238E27FC236}">
                <a16:creationId xmlns:a16="http://schemas.microsoft.com/office/drawing/2014/main" id="{53350C9E-B07A-242C-D9FB-706D1F77FDB0}"/>
              </a:ext>
            </a:extLst>
          </p:cNvPr>
          <p:cNvSpPr>
            <a:spLocks noGrp="1"/>
          </p:cNvSpPr>
          <p:nvPr>
            <p:ph type="sldNum" sz="quarter" idx="12"/>
          </p:nvPr>
        </p:nvSpPr>
        <p:spPr/>
        <p:txBody>
          <a:bodyPr/>
          <a:lstStyle/>
          <a:p>
            <a:fld id="{4C0EED71-32F9-6E40-B712-634CC8A327A2}" type="slidenum">
              <a:rPr kumimoji="1" lang="ja-JP" altLang="en-US" smtClean="0"/>
              <a:t>14</a:t>
            </a:fld>
            <a:endParaRPr kumimoji="1" lang="ja-JP" altLang="en-US"/>
          </a:p>
        </p:txBody>
      </p:sp>
      <p:grpSp>
        <p:nvGrpSpPr>
          <p:cNvPr id="6" name="グループ化 5">
            <a:extLst>
              <a:ext uri="{FF2B5EF4-FFF2-40B4-BE49-F238E27FC236}">
                <a16:creationId xmlns:a16="http://schemas.microsoft.com/office/drawing/2014/main" id="{DDFE3C65-CB61-C2CA-A57D-145304797981}"/>
              </a:ext>
            </a:extLst>
          </p:cNvPr>
          <p:cNvGrpSpPr/>
          <p:nvPr/>
        </p:nvGrpSpPr>
        <p:grpSpPr>
          <a:xfrm>
            <a:off x="838200" y="3270530"/>
            <a:ext cx="1689227" cy="2922028"/>
            <a:chOff x="3257811" y="2053367"/>
            <a:chExt cx="1689227" cy="2922028"/>
          </a:xfrm>
        </p:grpSpPr>
        <p:grpSp>
          <p:nvGrpSpPr>
            <p:cNvPr id="7" name="グループ化 6">
              <a:extLst>
                <a:ext uri="{FF2B5EF4-FFF2-40B4-BE49-F238E27FC236}">
                  <a16:creationId xmlns:a16="http://schemas.microsoft.com/office/drawing/2014/main" id="{BC0EB0F5-85C0-6586-9F03-BB78C9B94FE7}"/>
                </a:ext>
              </a:extLst>
            </p:cNvPr>
            <p:cNvGrpSpPr/>
            <p:nvPr/>
          </p:nvGrpSpPr>
          <p:grpSpPr>
            <a:xfrm>
              <a:off x="3257811" y="2053367"/>
              <a:ext cx="1678488" cy="2922025"/>
              <a:chOff x="4586768" y="1766520"/>
              <a:chExt cx="1678488" cy="2922025"/>
            </a:xfrm>
          </p:grpSpPr>
          <p:sp>
            <p:nvSpPr>
              <p:cNvPr id="9" name="正方形/長方形 8">
                <a:extLst>
                  <a:ext uri="{FF2B5EF4-FFF2-40B4-BE49-F238E27FC236}">
                    <a16:creationId xmlns:a16="http://schemas.microsoft.com/office/drawing/2014/main" id="{12503EB8-5F71-BAD2-B77F-83AD35F106DC}"/>
                  </a:ext>
                </a:extLst>
              </p:cNvPr>
              <p:cNvSpPr/>
              <p:nvPr/>
            </p:nvSpPr>
            <p:spPr>
              <a:xfrm>
                <a:off x="4586768" y="2040836"/>
                <a:ext cx="1678488" cy="26477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0692CA9-7875-C6F0-8641-DD049AAB7BB0}"/>
                  </a:ext>
                </a:extLst>
              </p:cNvPr>
              <p:cNvSpPr/>
              <p:nvPr/>
            </p:nvSpPr>
            <p:spPr>
              <a:xfrm>
                <a:off x="5039274" y="2387378"/>
                <a:ext cx="792996"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a:t>
                </a:r>
                <a:endParaRPr kumimoji="1" lang="ja-JP" altLang="en-US">
                  <a:solidFill>
                    <a:schemeClr val="bg1"/>
                  </a:solidFill>
                </a:endParaRPr>
              </a:p>
            </p:txBody>
          </p:sp>
          <p:sp>
            <p:nvSpPr>
              <p:cNvPr id="11" name="正方形/長方形 10">
                <a:extLst>
                  <a:ext uri="{FF2B5EF4-FFF2-40B4-BE49-F238E27FC236}">
                    <a16:creationId xmlns:a16="http://schemas.microsoft.com/office/drawing/2014/main" id="{98539AAB-EA17-7FCE-B120-34E9D209F1B3}"/>
                  </a:ext>
                </a:extLst>
              </p:cNvPr>
              <p:cNvSpPr/>
              <p:nvPr/>
            </p:nvSpPr>
            <p:spPr>
              <a:xfrm>
                <a:off x="5039274" y="3415316"/>
                <a:ext cx="792996" cy="113670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a:t>
                </a:r>
                <a:endParaRPr kumimoji="1" lang="ja-JP" altLang="en-US">
                  <a:solidFill>
                    <a:schemeClr val="bg1"/>
                  </a:solidFill>
                </a:endParaRPr>
              </a:p>
            </p:txBody>
          </p:sp>
          <p:sp>
            <p:nvSpPr>
              <p:cNvPr id="12" name="正方形/長方形 11">
                <a:extLst>
                  <a:ext uri="{FF2B5EF4-FFF2-40B4-BE49-F238E27FC236}">
                    <a16:creationId xmlns:a16="http://schemas.microsoft.com/office/drawing/2014/main" id="{801A08AE-D8FE-51D3-EEE4-71A54B6F48D6}"/>
                  </a:ext>
                </a:extLst>
              </p:cNvPr>
              <p:cNvSpPr/>
              <p:nvPr/>
            </p:nvSpPr>
            <p:spPr>
              <a:xfrm>
                <a:off x="4770314" y="1766520"/>
                <a:ext cx="1330916" cy="537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Pegasus 1Node</a:t>
                </a:r>
                <a:endParaRPr kumimoji="1" lang="ja-JP" altLang="en-US"/>
              </a:p>
            </p:txBody>
          </p:sp>
        </p:grpSp>
        <p:sp>
          <p:nvSpPr>
            <p:cNvPr id="8" name="正方形/長方形 7">
              <a:extLst>
                <a:ext uri="{FF2B5EF4-FFF2-40B4-BE49-F238E27FC236}">
                  <a16:creationId xmlns:a16="http://schemas.microsoft.com/office/drawing/2014/main" id="{7E8A6E0E-D4BE-9530-6E2E-340255B6CA88}"/>
                </a:ext>
              </a:extLst>
            </p:cNvPr>
            <p:cNvSpPr/>
            <p:nvPr/>
          </p:nvSpPr>
          <p:spPr>
            <a:xfrm>
              <a:off x="3266592" y="2327684"/>
              <a:ext cx="1680446" cy="2647711"/>
            </a:xfrm>
            <a:prstGeom prst="rect">
              <a:avLst/>
            </a:prstGeom>
            <a:solidFill>
              <a:schemeClr val="accent6">
                <a:alpha val="50622"/>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rPr>
                <a:t>プロセス</a:t>
              </a:r>
              <a:r>
                <a:rPr kumimoji="1" lang="en-US" altLang="ja-JP" sz="1400" dirty="0">
                  <a:solidFill>
                    <a:schemeClr val="bg1"/>
                  </a:solidFill>
                </a:rPr>
                <a:t>1</a:t>
              </a:r>
              <a:r>
                <a:rPr kumimoji="1" lang="ja-JP" altLang="en-US" sz="1400">
                  <a:solidFill>
                    <a:schemeClr val="bg1"/>
                  </a:solidFill>
                </a:rPr>
                <a:t>が使用</a:t>
              </a:r>
              <a:endParaRPr kumimoji="1" lang="en-US" altLang="ja-JP" sz="1400" dirty="0">
                <a:solidFill>
                  <a:schemeClr val="bg1"/>
                </a:solidFill>
              </a:endParaRPr>
            </a:p>
            <a:p>
              <a:pPr algn="ctr"/>
              <a:endParaRPr lang="en-US" altLang="ja-JP" sz="1000" dirty="0">
                <a:solidFill>
                  <a:schemeClr val="bg1"/>
                </a:solidFill>
              </a:endParaRPr>
            </a:p>
            <a:p>
              <a:pPr algn="ctr"/>
              <a:endParaRPr kumimoji="1" lang="ja-JP" altLang="en-US" sz="1000">
                <a:solidFill>
                  <a:schemeClr val="bg1"/>
                </a:solidFill>
              </a:endParaRPr>
            </a:p>
          </p:txBody>
        </p:sp>
      </p:grpSp>
      <p:sp>
        <p:nvSpPr>
          <p:cNvPr id="13" name="テキスト ボックス 12">
            <a:extLst>
              <a:ext uri="{FF2B5EF4-FFF2-40B4-BE49-F238E27FC236}">
                <a16:creationId xmlns:a16="http://schemas.microsoft.com/office/drawing/2014/main" id="{E67D05F6-38EC-7337-6C4A-7530390970C0}"/>
              </a:ext>
            </a:extLst>
          </p:cNvPr>
          <p:cNvSpPr txBox="1"/>
          <p:nvPr/>
        </p:nvSpPr>
        <p:spPr>
          <a:xfrm>
            <a:off x="171026" y="6207872"/>
            <a:ext cx="3032355" cy="646331"/>
          </a:xfrm>
          <a:prstGeom prst="rect">
            <a:avLst/>
          </a:prstGeom>
          <a:noFill/>
        </p:spPr>
        <p:txBody>
          <a:bodyPr wrap="square" rtlCol="0">
            <a:spAutoFit/>
          </a:bodyPr>
          <a:lstStyle/>
          <a:p>
            <a:r>
              <a:rPr kumimoji="1" lang="en-US" altLang="ja-JP" dirty="0"/>
              <a:t>Pegasus</a:t>
            </a:r>
            <a:r>
              <a:rPr kumimoji="1" lang="ja-JP" altLang="en-US"/>
              <a:t>上で実行する時は</a:t>
            </a:r>
            <a:br>
              <a:rPr kumimoji="1" lang="en-US" altLang="ja-JP" dirty="0"/>
            </a:br>
            <a:r>
              <a:rPr kumimoji="1" lang="ja-JP" altLang="en-US"/>
              <a:t>分割する必要がない</a:t>
            </a:r>
          </a:p>
        </p:txBody>
      </p:sp>
      <p:grpSp>
        <p:nvGrpSpPr>
          <p:cNvPr id="14" name="グループ化 13">
            <a:extLst>
              <a:ext uri="{FF2B5EF4-FFF2-40B4-BE49-F238E27FC236}">
                <a16:creationId xmlns:a16="http://schemas.microsoft.com/office/drawing/2014/main" id="{FEA12C2C-3A4F-736F-FBD7-A5354A0B2D57}"/>
              </a:ext>
            </a:extLst>
          </p:cNvPr>
          <p:cNvGrpSpPr/>
          <p:nvPr/>
        </p:nvGrpSpPr>
        <p:grpSpPr>
          <a:xfrm>
            <a:off x="3159144" y="3214712"/>
            <a:ext cx="4014061" cy="2939346"/>
            <a:chOff x="3354875" y="1740483"/>
            <a:chExt cx="4014061" cy="3146047"/>
          </a:xfrm>
        </p:grpSpPr>
        <p:grpSp>
          <p:nvGrpSpPr>
            <p:cNvPr id="15" name="グループ化 14">
              <a:extLst>
                <a:ext uri="{FF2B5EF4-FFF2-40B4-BE49-F238E27FC236}">
                  <a16:creationId xmlns:a16="http://schemas.microsoft.com/office/drawing/2014/main" id="{609BF773-4C14-3CE4-DC64-6C46AD995D60}"/>
                </a:ext>
              </a:extLst>
            </p:cNvPr>
            <p:cNvGrpSpPr/>
            <p:nvPr/>
          </p:nvGrpSpPr>
          <p:grpSpPr>
            <a:xfrm>
              <a:off x="3354875" y="1740483"/>
              <a:ext cx="4014061" cy="3146047"/>
              <a:chOff x="3363131" y="1728692"/>
              <a:chExt cx="4014061" cy="3146047"/>
            </a:xfrm>
          </p:grpSpPr>
          <p:sp>
            <p:nvSpPr>
              <p:cNvPr id="20" name="正方形/長方形 19">
                <a:extLst>
                  <a:ext uri="{FF2B5EF4-FFF2-40B4-BE49-F238E27FC236}">
                    <a16:creationId xmlns:a16="http://schemas.microsoft.com/office/drawing/2014/main" id="{09557399-4258-716A-2D2F-1F889F1089F5}"/>
                  </a:ext>
                </a:extLst>
              </p:cNvPr>
              <p:cNvSpPr/>
              <p:nvPr/>
            </p:nvSpPr>
            <p:spPr>
              <a:xfrm>
                <a:off x="3363131" y="2040837"/>
                <a:ext cx="4014061" cy="28339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EB32EE5-8468-A38B-977A-078BC52DC091}"/>
                  </a:ext>
                </a:extLst>
              </p:cNvPr>
              <p:cNvSpPr/>
              <p:nvPr/>
            </p:nvSpPr>
            <p:spPr>
              <a:xfrm>
                <a:off x="3693864" y="2391658"/>
                <a:ext cx="1674102"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CPU1</a:t>
                </a:r>
                <a:endParaRPr kumimoji="1" lang="ja-JP" altLang="en-US">
                  <a:solidFill>
                    <a:schemeClr val="bg1"/>
                  </a:solidFill>
                </a:endParaRPr>
              </a:p>
            </p:txBody>
          </p:sp>
          <p:sp>
            <p:nvSpPr>
              <p:cNvPr id="22" name="正方形/長方形 21">
                <a:extLst>
                  <a:ext uri="{FF2B5EF4-FFF2-40B4-BE49-F238E27FC236}">
                    <a16:creationId xmlns:a16="http://schemas.microsoft.com/office/drawing/2014/main" id="{2198647A-149D-C6B6-0B20-9999E4EABD66}"/>
                  </a:ext>
                </a:extLst>
              </p:cNvPr>
              <p:cNvSpPr/>
              <p:nvPr/>
            </p:nvSpPr>
            <p:spPr>
              <a:xfrm>
                <a:off x="5456075" y="2391658"/>
                <a:ext cx="1674101"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CPU2</a:t>
                </a:r>
                <a:endParaRPr kumimoji="1" lang="ja-JP" altLang="en-US">
                  <a:solidFill>
                    <a:schemeClr val="bg1"/>
                  </a:solidFill>
                </a:endParaRPr>
              </a:p>
            </p:txBody>
          </p:sp>
          <p:sp>
            <p:nvSpPr>
              <p:cNvPr id="23" name="正方形/長方形 22">
                <a:extLst>
                  <a:ext uri="{FF2B5EF4-FFF2-40B4-BE49-F238E27FC236}">
                    <a16:creationId xmlns:a16="http://schemas.microsoft.com/office/drawing/2014/main" id="{93236B63-7651-1332-0A9F-B7FE5866707A}"/>
                  </a:ext>
                </a:extLst>
              </p:cNvPr>
              <p:cNvSpPr/>
              <p:nvPr/>
            </p:nvSpPr>
            <p:spPr>
              <a:xfrm>
                <a:off x="3693864" y="3404097"/>
                <a:ext cx="792996" cy="12668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PU1</a:t>
                </a:r>
                <a:endParaRPr kumimoji="1" lang="ja-JP" altLang="en-US">
                  <a:solidFill>
                    <a:schemeClr val="bg1"/>
                  </a:solidFill>
                </a:endParaRPr>
              </a:p>
            </p:txBody>
          </p:sp>
          <p:sp>
            <p:nvSpPr>
              <p:cNvPr id="24" name="正方形/長方形 23">
                <a:extLst>
                  <a:ext uri="{FF2B5EF4-FFF2-40B4-BE49-F238E27FC236}">
                    <a16:creationId xmlns:a16="http://schemas.microsoft.com/office/drawing/2014/main" id="{730118E7-9428-5D99-0DB1-572A78E6872D}"/>
                  </a:ext>
                </a:extLst>
              </p:cNvPr>
              <p:cNvSpPr/>
              <p:nvPr/>
            </p:nvSpPr>
            <p:spPr>
              <a:xfrm>
                <a:off x="4574970" y="3394776"/>
                <a:ext cx="792996" cy="127612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PU2</a:t>
                </a:r>
                <a:endParaRPr kumimoji="1" lang="ja-JP" altLang="en-US">
                  <a:solidFill>
                    <a:schemeClr val="bg1"/>
                  </a:solidFill>
                </a:endParaRPr>
              </a:p>
            </p:txBody>
          </p:sp>
          <p:sp>
            <p:nvSpPr>
              <p:cNvPr id="25" name="正方形/長方形 24">
                <a:extLst>
                  <a:ext uri="{FF2B5EF4-FFF2-40B4-BE49-F238E27FC236}">
                    <a16:creationId xmlns:a16="http://schemas.microsoft.com/office/drawing/2014/main" id="{F8604ECE-061D-7B06-E109-AC901A065A82}"/>
                  </a:ext>
                </a:extLst>
              </p:cNvPr>
              <p:cNvSpPr/>
              <p:nvPr/>
            </p:nvSpPr>
            <p:spPr>
              <a:xfrm>
                <a:off x="5456076" y="3394776"/>
                <a:ext cx="792996" cy="127612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PU3</a:t>
                </a:r>
                <a:endParaRPr kumimoji="1" lang="ja-JP" altLang="en-US">
                  <a:solidFill>
                    <a:schemeClr val="bg1"/>
                  </a:solidFill>
                </a:endParaRPr>
              </a:p>
            </p:txBody>
          </p:sp>
          <p:sp>
            <p:nvSpPr>
              <p:cNvPr id="26" name="正方形/長方形 25">
                <a:extLst>
                  <a:ext uri="{FF2B5EF4-FFF2-40B4-BE49-F238E27FC236}">
                    <a16:creationId xmlns:a16="http://schemas.microsoft.com/office/drawing/2014/main" id="{D95529F0-E47D-5D2B-D445-4E314B488150}"/>
                  </a:ext>
                </a:extLst>
              </p:cNvPr>
              <p:cNvSpPr/>
              <p:nvPr/>
            </p:nvSpPr>
            <p:spPr>
              <a:xfrm>
                <a:off x="6337182" y="3394776"/>
                <a:ext cx="792996" cy="127612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PU4</a:t>
                </a:r>
                <a:endParaRPr kumimoji="1" lang="ja-JP" altLang="en-US">
                  <a:solidFill>
                    <a:schemeClr val="bg1"/>
                  </a:solidFill>
                </a:endParaRPr>
              </a:p>
            </p:txBody>
          </p:sp>
          <p:sp>
            <p:nvSpPr>
              <p:cNvPr id="27" name="正方形/長方形 26">
                <a:extLst>
                  <a:ext uri="{FF2B5EF4-FFF2-40B4-BE49-F238E27FC236}">
                    <a16:creationId xmlns:a16="http://schemas.microsoft.com/office/drawing/2014/main" id="{A651887B-BFA5-F342-DB10-90427ED2AD13}"/>
                  </a:ext>
                </a:extLst>
              </p:cNvPr>
              <p:cNvSpPr/>
              <p:nvPr/>
            </p:nvSpPr>
            <p:spPr>
              <a:xfrm>
                <a:off x="4770314" y="1728692"/>
                <a:ext cx="1330916" cy="575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Cygnus 1Node</a:t>
                </a:r>
                <a:endParaRPr kumimoji="1" lang="ja-JP" altLang="en-US"/>
              </a:p>
            </p:txBody>
          </p:sp>
        </p:grpSp>
        <p:sp>
          <p:nvSpPr>
            <p:cNvPr id="16" name="正方形/長方形 15">
              <a:extLst>
                <a:ext uri="{FF2B5EF4-FFF2-40B4-BE49-F238E27FC236}">
                  <a16:creationId xmlns:a16="http://schemas.microsoft.com/office/drawing/2014/main" id="{863B8F4E-3BFC-70CC-9F84-0F11E610E052}"/>
                </a:ext>
              </a:extLst>
            </p:cNvPr>
            <p:cNvSpPr/>
            <p:nvPr/>
          </p:nvSpPr>
          <p:spPr>
            <a:xfrm>
              <a:off x="3645583" y="2345714"/>
              <a:ext cx="871677" cy="2397219"/>
            </a:xfrm>
            <a:prstGeom prst="rect">
              <a:avLst/>
            </a:prstGeom>
            <a:solidFill>
              <a:schemeClr val="accent6">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kumimoji="1" lang="en-US" altLang="ja-JP" sz="1000" dirty="0"/>
                <a:t>1</a:t>
              </a:r>
              <a:br>
                <a:rPr kumimoji="1" lang="en-US" altLang="ja-JP" sz="1000" dirty="0"/>
              </a:br>
              <a:r>
                <a:rPr kumimoji="1" lang="ja-JP" altLang="en-US" sz="1000"/>
                <a:t>が使用</a:t>
              </a:r>
            </a:p>
          </p:txBody>
        </p:sp>
        <p:sp>
          <p:nvSpPr>
            <p:cNvPr id="17" name="正方形/長方形 16">
              <a:extLst>
                <a:ext uri="{FF2B5EF4-FFF2-40B4-BE49-F238E27FC236}">
                  <a16:creationId xmlns:a16="http://schemas.microsoft.com/office/drawing/2014/main" id="{A93C0B29-B543-3532-659A-54E1B68AA9CA}"/>
                </a:ext>
              </a:extLst>
            </p:cNvPr>
            <p:cNvSpPr/>
            <p:nvPr/>
          </p:nvSpPr>
          <p:spPr>
            <a:xfrm>
              <a:off x="4528960" y="2345714"/>
              <a:ext cx="871677" cy="2406238"/>
            </a:xfrm>
            <a:prstGeom prst="rect">
              <a:avLst/>
            </a:prstGeom>
            <a:solidFill>
              <a:schemeClr val="accent6">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lang="en-US" altLang="ja-JP" sz="1000" dirty="0"/>
                <a:t>2</a:t>
              </a:r>
              <a:br>
                <a:rPr kumimoji="1" lang="en-US" altLang="ja-JP" sz="1000" dirty="0"/>
              </a:br>
              <a:r>
                <a:rPr kumimoji="1" lang="ja-JP" altLang="en-US" sz="1000"/>
                <a:t>が使用</a:t>
              </a:r>
            </a:p>
          </p:txBody>
        </p:sp>
        <p:sp>
          <p:nvSpPr>
            <p:cNvPr id="18" name="正方形/長方形 17">
              <a:extLst>
                <a:ext uri="{FF2B5EF4-FFF2-40B4-BE49-F238E27FC236}">
                  <a16:creationId xmlns:a16="http://schemas.microsoft.com/office/drawing/2014/main" id="{DFA01BDF-62E8-F12F-62F4-150B792259C1}"/>
                </a:ext>
              </a:extLst>
            </p:cNvPr>
            <p:cNvSpPr/>
            <p:nvPr/>
          </p:nvSpPr>
          <p:spPr>
            <a:xfrm>
              <a:off x="5414464" y="2339733"/>
              <a:ext cx="871677" cy="2406237"/>
            </a:xfrm>
            <a:prstGeom prst="rect">
              <a:avLst/>
            </a:prstGeom>
            <a:solidFill>
              <a:schemeClr val="accent6">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lang="en-US" altLang="ja-JP" sz="1000" dirty="0"/>
                <a:t>3</a:t>
              </a:r>
              <a:br>
                <a:rPr kumimoji="1" lang="en-US" altLang="ja-JP" sz="1000" dirty="0"/>
              </a:br>
              <a:r>
                <a:rPr kumimoji="1" lang="ja-JP" altLang="en-US" sz="1000"/>
                <a:t>が使用</a:t>
              </a:r>
            </a:p>
          </p:txBody>
        </p:sp>
        <p:sp>
          <p:nvSpPr>
            <p:cNvPr id="19" name="正方形/長方形 18">
              <a:extLst>
                <a:ext uri="{FF2B5EF4-FFF2-40B4-BE49-F238E27FC236}">
                  <a16:creationId xmlns:a16="http://schemas.microsoft.com/office/drawing/2014/main" id="{EDBA20CD-2159-9290-290B-F39FE90FF36D}"/>
                </a:ext>
              </a:extLst>
            </p:cNvPr>
            <p:cNvSpPr/>
            <p:nvPr/>
          </p:nvSpPr>
          <p:spPr>
            <a:xfrm>
              <a:off x="6297841" y="2339733"/>
              <a:ext cx="871677" cy="2403201"/>
            </a:xfrm>
            <a:prstGeom prst="rect">
              <a:avLst/>
            </a:prstGeom>
            <a:solidFill>
              <a:schemeClr val="accent6">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kumimoji="1" lang="en-US" altLang="ja-JP" sz="1000" dirty="0"/>
                <a:t>4</a:t>
              </a:r>
              <a:br>
                <a:rPr kumimoji="1" lang="en-US" altLang="ja-JP" sz="1000" dirty="0"/>
              </a:br>
              <a:r>
                <a:rPr kumimoji="1" lang="ja-JP" altLang="en-US" sz="1000"/>
                <a:t>が使用</a:t>
              </a:r>
            </a:p>
          </p:txBody>
        </p:sp>
      </p:grpSp>
      <p:sp>
        <p:nvSpPr>
          <p:cNvPr id="28" name="テキスト ボックス 27">
            <a:extLst>
              <a:ext uri="{FF2B5EF4-FFF2-40B4-BE49-F238E27FC236}">
                <a16:creationId xmlns:a16="http://schemas.microsoft.com/office/drawing/2014/main" id="{AD2914A8-06D0-C3CF-7196-A608A4B57C82}"/>
              </a:ext>
            </a:extLst>
          </p:cNvPr>
          <p:cNvSpPr txBox="1"/>
          <p:nvPr/>
        </p:nvSpPr>
        <p:spPr>
          <a:xfrm>
            <a:off x="3470544" y="6203420"/>
            <a:ext cx="3522481" cy="646331"/>
          </a:xfrm>
          <a:prstGeom prst="rect">
            <a:avLst/>
          </a:prstGeom>
          <a:noFill/>
        </p:spPr>
        <p:txBody>
          <a:bodyPr wrap="square" rtlCol="0">
            <a:spAutoFit/>
          </a:bodyPr>
          <a:lstStyle/>
          <a:p>
            <a:r>
              <a:rPr kumimoji="1" lang="en-US" altLang="ja-JP" dirty="0"/>
              <a:t>Cygnus</a:t>
            </a:r>
            <a:r>
              <a:rPr kumimoji="1" lang="ja-JP" altLang="en-US"/>
              <a:t>上で</a:t>
            </a:r>
            <a:r>
              <a:rPr kumimoji="1" lang="en-US" altLang="ja-JP" dirty="0"/>
              <a:t>GPU</a:t>
            </a:r>
            <a:r>
              <a:rPr kumimoji="1" lang="ja-JP" altLang="en-US"/>
              <a:t>版を実行する時の分割方法</a:t>
            </a:r>
          </a:p>
        </p:txBody>
      </p:sp>
      <p:grpSp>
        <p:nvGrpSpPr>
          <p:cNvPr id="29" name="グループ化 28">
            <a:extLst>
              <a:ext uri="{FF2B5EF4-FFF2-40B4-BE49-F238E27FC236}">
                <a16:creationId xmlns:a16="http://schemas.microsoft.com/office/drawing/2014/main" id="{95E6FA93-8486-E513-7A90-74AE97F661AD}"/>
              </a:ext>
            </a:extLst>
          </p:cNvPr>
          <p:cNvGrpSpPr/>
          <p:nvPr/>
        </p:nvGrpSpPr>
        <p:grpSpPr>
          <a:xfrm>
            <a:off x="7478329" y="3211386"/>
            <a:ext cx="4014061" cy="2939346"/>
            <a:chOff x="3354875" y="1740483"/>
            <a:chExt cx="4014061" cy="3146047"/>
          </a:xfrm>
        </p:grpSpPr>
        <p:grpSp>
          <p:nvGrpSpPr>
            <p:cNvPr id="30" name="グループ化 29">
              <a:extLst>
                <a:ext uri="{FF2B5EF4-FFF2-40B4-BE49-F238E27FC236}">
                  <a16:creationId xmlns:a16="http://schemas.microsoft.com/office/drawing/2014/main" id="{C1B90435-C48F-26E4-AAEA-D1FDF86B89F4}"/>
                </a:ext>
              </a:extLst>
            </p:cNvPr>
            <p:cNvGrpSpPr/>
            <p:nvPr/>
          </p:nvGrpSpPr>
          <p:grpSpPr>
            <a:xfrm>
              <a:off x="3354875" y="1740483"/>
              <a:ext cx="4014061" cy="3146047"/>
              <a:chOff x="3363131" y="1728692"/>
              <a:chExt cx="4014061" cy="3146047"/>
            </a:xfrm>
          </p:grpSpPr>
          <p:sp>
            <p:nvSpPr>
              <p:cNvPr id="35" name="正方形/長方形 34">
                <a:extLst>
                  <a:ext uri="{FF2B5EF4-FFF2-40B4-BE49-F238E27FC236}">
                    <a16:creationId xmlns:a16="http://schemas.microsoft.com/office/drawing/2014/main" id="{906C01F1-226C-D218-DE3E-E922B582A9AB}"/>
                  </a:ext>
                </a:extLst>
              </p:cNvPr>
              <p:cNvSpPr/>
              <p:nvPr/>
            </p:nvSpPr>
            <p:spPr>
              <a:xfrm>
                <a:off x="3363131" y="2040837"/>
                <a:ext cx="4014061" cy="28339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04B7927B-5D00-F3CB-E55D-7F4CC8DF260C}"/>
                  </a:ext>
                </a:extLst>
              </p:cNvPr>
              <p:cNvSpPr/>
              <p:nvPr/>
            </p:nvSpPr>
            <p:spPr>
              <a:xfrm>
                <a:off x="3693864" y="2391658"/>
                <a:ext cx="1674102"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CPU1</a:t>
                </a:r>
                <a:endParaRPr kumimoji="1" lang="ja-JP" altLang="en-US">
                  <a:solidFill>
                    <a:schemeClr val="bg1"/>
                  </a:solidFill>
                </a:endParaRPr>
              </a:p>
            </p:txBody>
          </p:sp>
          <p:sp>
            <p:nvSpPr>
              <p:cNvPr id="37" name="正方形/長方形 36">
                <a:extLst>
                  <a:ext uri="{FF2B5EF4-FFF2-40B4-BE49-F238E27FC236}">
                    <a16:creationId xmlns:a16="http://schemas.microsoft.com/office/drawing/2014/main" id="{721D58F0-7007-5AD7-312C-859DEFB2575D}"/>
                  </a:ext>
                </a:extLst>
              </p:cNvPr>
              <p:cNvSpPr/>
              <p:nvPr/>
            </p:nvSpPr>
            <p:spPr>
              <a:xfrm>
                <a:off x="5456075" y="2391658"/>
                <a:ext cx="1674101"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CPU2</a:t>
                </a:r>
                <a:endParaRPr kumimoji="1" lang="ja-JP" altLang="en-US">
                  <a:solidFill>
                    <a:schemeClr val="bg1"/>
                  </a:solidFill>
                </a:endParaRPr>
              </a:p>
            </p:txBody>
          </p:sp>
          <p:sp>
            <p:nvSpPr>
              <p:cNvPr id="38" name="正方形/長方形 37">
                <a:extLst>
                  <a:ext uri="{FF2B5EF4-FFF2-40B4-BE49-F238E27FC236}">
                    <a16:creationId xmlns:a16="http://schemas.microsoft.com/office/drawing/2014/main" id="{9A08FBB9-6B26-9795-9FA4-92D6BE1E6B08}"/>
                  </a:ext>
                </a:extLst>
              </p:cNvPr>
              <p:cNvSpPr/>
              <p:nvPr/>
            </p:nvSpPr>
            <p:spPr>
              <a:xfrm>
                <a:off x="3693864" y="3404097"/>
                <a:ext cx="792996" cy="12668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PU1</a:t>
                </a:r>
                <a:endParaRPr kumimoji="1" lang="ja-JP" altLang="en-US">
                  <a:solidFill>
                    <a:schemeClr val="bg1"/>
                  </a:solidFill>
                </a:endParaRPr>
              </a:p>
            </p:txBody>
          </p:sp>
          <p:sp>
            <p:nvSpPr>
              <p:cNvPr id="39" name="正方形/長方形 38">
                <a:extLst>
                  <a:ext uri="{FF2B5EF4-FFF2-40B4-BE49-F238E27FC236}">
                    <a16:creationId xmlns:a16="http://schemas.microsoft.com/office/drawing/2014/main" id="{5799BB51-4374-36C5-EA43-ED55C729EAF4}"/>
                  </a:ext>
                </a:extLst>
              </p:cNvPr>
              <p:cNvSpPr/>
              <p:nvPr/>
            </p:nvSpPr>
            <p:spPr>
              <a:xfrm>
                <a:off x="4574970" y="3394776"/>
                <a:ext cx="792996" cy="127612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PU2</a:t>
                </a:r>
                <a:endParaRPr kumimoji="1" lang="ja-JP" altLang="en-US">
                  <a:solidFill>
                    <a:schemeClr val="bg1"/>
                  </a:solidFill>
                </a:endParaRPr>
              </a:p>
            </p:txBody>
          </p:sp>
          <p:sp>
            <p:nvSpPr>
              <p:cNvPr id="40" name="正方形/長方形 39">
                <a:extLst>
                  <a:ext uri="{FF2B5EF4-FFF2-40B4-BE49-F238E27FC236}">
                    <a16:creationId xmlns:a16="http://schemas.microsoft.com/office/drawing/2014/main" id="{9C872ECB-41E8-539C-B445-D43E18FAC6BB}"/>
                  </a:ext>
                </a:extLst>
              </p:cNvPr>
              <p:cNvSpPr/>
              <p:nvPr/>
            </p:nvSpPr>
            <p:spPr>
              <a:xfrm>
                <a:off x="5456076" y="3394776"/>
                <a:ext cx="792996" cy="127612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PU3</a:t>
                </a:r>
                <a:endParaRPr kumimoji="1" lang="ja-JP" altLang="en-US">
                  <a:solidFill>
                    <a:schemeClr val="bg1"/>
                  </a:solidFill>
                </a:endParaRPr>
              </a:p>
            </p:txBody>
          </p:sp>
          <p:sp>
            <p:nvSpPr>
              <p:cNvPr id="41" name="正方形/長方形 40">
                <a:extLst>
                  <a:ext uri="{FF2B5EF4-FFF2-40B4-BE49-F238E27FC236}">
                    <a16:creationId xmlns:a16="http://schemas.microsoft.com/office/drawing/2014/main" id="{1695B899-BD5D-978E-DCDF-0671979A7C29}"/>
                  </a:ext>
                </a:extLst>
              </p:cNvPr>
              <p:cNvSpPr/>
              <p:nvPr/>
            </p:nvSpPr>
            <p:spPr>
              <a:xfrm>
                <a:off x="6337182" y="3394776"/>
                <a:ext cx="792996" cy="127612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PU4</a:t>
                </a:r>
                <a:endParaRPr kumimoji="1" lang="ja-JP" altLang="en-US">
                  <a:solidFill>
                    <a:schemeClr val="bg1"/>
                  </a:solidFill>
                </a:endParaRPr>
              </a:p>
            </p:txBody>
          </p:sp>
          <p:sp>
            <p:nvSpPr>
              <p:cNvPr id="42" name="正方形/長方形 41">
                <a:extLst>
                  <a:ext uri="{FF2B5EF4-FFF2-40B4-BE49-F238E27FC236}">
                    <a16:creationId xmlns:a16="http://schemas.microsoft.com/office/drawing/2014/main" id="{4A685948-D34B-5000-FB9E-7D12D0CF6BA1}"/>
                  </a:ext>
                </a:extLst>
              </p:cNvPr>
              <p:cNvSpPr/>
              <p:nvPr/>
            </p:nvSpPr>
            <p:spPr>
              <a:xfrm>
                <a:off x="4770314" y="1728692"/>
                <a:ext cx="1330916" cy="575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Cygnus 1Node</a:t>
                </a:r>
                <a:endParaRPr kumimoji="1" lang="ja-JP" altLang="en-US"/>
              </a:p>
            </p:txBody>
          </p:sp>
        </p:grpSp>
        <p:sp>
          <p:nvSpPr>
            <p:cNvPr id="31" name="正方形/長方形 30">
              <a:extLst>
                <a:ext uri="{FF2B5EF4-FFF2-40B4-BE49-F238E27FC236}">
                  <a16:creationId xmlns:a16="http://schemas.microsoft.com/office/drawing/2014/main" id="{169652FC-613C-0639-4DAA-6554F394DB82}"/>
                </a:ext>
              </a:extLst>
            </p:cNvPr>
            <p:cNvSpPr/>
            <p:nvPr/>
          </p:nvSpPr>
          <p:spPr>
            <a:xfrm>
              <a:off x="3645583" y="2345715"/>
              <a:ext cx="1768881" cy="906638"/>
            </a:xfrm>
            <a:prstGeom prst="rect">
              <a:avLst/>
            </a:prstGeom>
            <a:solidFill>
              <a:schemeClr val="accent6">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t>プロセス</a:t>
              </a:r>
              <a:r>
                <a:rPr kumimoji="1" lang="en-US" altLang="ja-JP" sz="1600" dirty="0"/>
                <a:t>1</a:t>
              </a:r>
              <a:r>
                <a:rPr kumimoji="1" lang="ja-JP" altLang="en-US" sz="1600"/>
                <a:t>が使用</a:t>
              </a:r>
              <a:endParaRPr kumimoji="1" lang="en-US" altLang="ja-JP" sz="1600" dirty="0"/>
            </a:p>
            <a:p>
              <a:pPr algn="ctr"/>
              <a:endParaRPr lang="en-US" altLang="ja-JP" sz="1000" dirty="0"/>
            </a:p>
            <a:p>
              <a:pPr algn="ctr"/>
              <a:endParaRPr kumimoji="1" lang="ja-JP" altLang="en-US" sz="1000"/>
            </a:p>
          </p:txBody>
        </p:sp>
        <p:sp>
          <p:nvSpPr>
            <p:cNvPr id="33" name="正方形/長方形 32">
              <a:extLst>
                <a:ext uri="{FF2B5EF4-FFF2-40B4-BE49-F238E27FC236}">
                  <a16:creationId xmlns:a16="http://schemas.microsoft.com/office/drawing/2014/main" id="{531D4449-F365-7BDF-FF24-3DE8C5F119FA}"/>
                </a:ext>
              </a:extLst>
            </p:cNvPr>
            <p:cNvSpPr/>
            <p:nvPr/>
          </p:nvSpPr>
          <p:spPr>
            <a:xfrm>
              <a:off x="5414464" y="2339734"/>
              <a:ext cx="1738297" cy="912618"/>
            </a:xfrm>
            <a:prstGeom prst="rect">
              <a:avLst/>
            </a:prstGeom>
            <a:solidFill>
              <a:schemeClr val="accent6">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t>プロセス</a:t>
              </a:r>
              <a:r>
                <a:rPr kumimoji="1" lang="en-US" altLang="ja-JP" sz="1600" dirty="0"/>
                <a:t>2</a:t>
              </a:r>
              <a:r>
                <a:rPr kumimoji="1" lang="ja-JP" altLang="en-US" sz="1600"/>
                <a:t>が使用</a:t>
              </a:r>
              <a:endParaRPr kumimoji="1" lang="en-US" altLang="ja-JP" sz="1600" dirty="0"/>
            </a:p>
            <a:p>
              <a:pPr algn="ctr"/>
              <a:endParaRPr lang="en-US" altLang="ja-JP" sz="1000" dirty="0"/>
            </a:p>
            <a:p>
              <a:pPr algn="ctr"/>
              <a:endParaRPr kumimoji="1" lang="ja-JP" altLang="en-US" sz="1000"/>
            </a:p>
          </p:txBody>
        </p:sp>
      </p:grpSp>
      <p:sp>
        <p:nvSpPr>
          <p:cNvPr id="43" name="テキスト ボックス 42">
            <a:extLst>
              <a:ext uri="{FF2B5EF4-FFF2-40B4-BE49-F238E27FC236}">
                <a16:creationId xmlns:a16="http://schemas.microsoft.com/office/drawing/2014/main" id="{C670DD3C-4151-EA2B-02B1-97A820BE0A89}"/>
              </a:ext>
            </a:extLst>
          </p:cNvPr>
          <p:cNvSpPr txBox="1"/>
          <p:nvPr/>
        </p:nvSpPr>
        <p:spPr>
          <a:xfrm>
            <a:off x="7721923" y="6209530"/>
            <a:ext cx="3522481" cy="646331"/>
          </a:xfrm>
          <a:prstGeom prst="rect">
            <a:avLst/>
          </a:prstGeom>
          <a:noFill/>
        </p:spPr>
        <p:txBody>
          <a:bodyPr wrap="square" rtlCol="0">
            <a:spAutoFit/>
          </a:bodyPr>
          <a:lstStyle/>
          <a:p>
            <a:r>
              <a:rPr kumimoji="1" lang="en-US" altLang="ja-JP" dirty="0"/>
              <a:t>Cygnus</a:t>
            </a:r>
            <a:r>
              <a:rPr kumimoji="1" lang="ja-JP" altLang="en-US"/>
              <a:t>上で</a:t>
            </a:r>
            <a:r>
              <a:rPr lang="en-US" altLang="ja-JP" dirty="0"/>
              <a:t>C</a:t>
            </a:r>
            <a:r>
              <a:rPr kumimoji="1" lang="en-US" altLang="ja-JP" dirty="0"/>
              <a:t>PU</a:t>
            </a:r>
            <a:r>
              <a:rPr kumimoji="1" lang="ja-JP" altLang="en-US"/>
              <a:t>版を実行する時の分割方法</a:t>
            </a:r>
          </a:p>
        </p:txBody>
      </p:sp>
    </p:spTree>
    <p:extLst>
      <p:ext uri="{BB962C8B-B14F-4D97-AF65-F5344CB8AC3E}">
        <p14:creationId xmlns:p14="http://schemas.microsoft.com/office/powerpoint/2010/main" val="202303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819D22-5A78-3103-C9C8-F5CF64E4CF82}"/>
              </a:ext>
            </a:extLst>
          </p:cNvPr>
          <p:cNvSpPr>
            <a:spLocks noGrp="1"/>
          </p:cNvSpPr>
          <p:nvPr>
            <p:ph type="title"/>
          </p:nvPr>
        </p:nvSpPr>
        <p:spPr/>
        <p:txBody>
          <a:bodyPr/>
          <a:lstStyle/>
          <a:p>
            <a:r>
              <a:rPr kumimoji="1" lang="ja-JP" altLang="en-US"/>
              <a:t>問題設定</a:t>
            </a:r>
          </a:p>
        </p:txBody>
      </p:sp>
      <p:sp>
        <p:nvSpPr>
          <p:cNvPr id="3" name="コンテンツ プレースホルダー 2">
            <a:extLst>
              <a:ext uri="{FF2B5EF4-FFF2-40B4-BE49-F238E27FC236}">
                <a16:creationId xmlns:a16="http://schemas.microsoft.com/office/drawing/2014/main" id="{C4938113-BB48-FC38-B38A-F95BF29F4382}"/>
              </a:ext>
            </a:extLst>
          </p:cNvPr>
          <p:cNvSpPr>
            <a:spLocks noGrp="1"/>
          </p:cNvSpPr>
          <p:nvPr>
            <p:ph idx="1"/>
          </p:nvPr>
        </p:nvSpPr>
        <p:spPr>
          <a:xfrm>
            <a:off x="827007" y="3122585"/>
            <a:ext cx="10515600" cy="4351338"/>
          </a:xfrm>
        </p:spPr>
        <p:txBody>
          <a:bodyPr/>
          <a:lstStyle/>
          <a:p>
            <a:r>
              <a:rPr kumimoji="1" lang="ja-JP" altLang="en-US"/>
              <a:t>性能評価で利用</a:t>
            </a:r>
            <a:r>
              <a:rPr lang="ja-JP" altLang="en-US"/>
              <a:t>する</a:t>
            </a:r>
            <a:r>
              <a:rPr kumimoji="1" lang="en-US" altLang="ja-JP" dirty="0"/>
              <a:t>City-LES</a:t>
            </a:r>
            <a:r>
              <a:rPr kumimoji="1" lang="ja-JP" altLang="en-US"/>
              <a:t>の入力の設定</a:t>
            </a:r>
            <a:endParaRPr kumimoji="1" lang="en-US" altLang="ja-JP" dirty="0"/>
          </a:p>
          <a:p>
            <a:r>
              <a:rPr kumimoji="1" lang="ja-JP" altLang="en-US"/>
              <a:t>問題空間は右図のように</a:t>
            </a:r>
            <a:r>
              <a:rPr kumimoji="1" lang="en-US" altLang="ja-JP" dirty="0" err="1"/>
              <a:t>xy</a:t>
            </a:r>
            <a:r>
              <a:rPr kumimoji="1" lang="ja-JP" altLang="en-US"/>
              <a:t>平面で分割され、</a:t>
            </a:r>
            <a:br>
              <a:rPr kumimoji="1" lang="en-US" altLang="ja-JP" dirty="0"/>
            </a:br>
            <a:r>
              <a:rPr kumimoji="1" lang="ja-JP" altLang="en-US"/>
              <a:t>各</a:t>
            </a:r>
            <a:r>
              <a:rPr kumimoji="1" lang="en-US" altLang="ja-JP" dirty="0"/>
              <a:t>MPI</a:t>
            </a:r>
            <a:r>
              <a:rPr kumimoji="1" lang="ja-JP" altLang="en-US"/>
              <a:t>プロセスに</a:t>
            </a:r>
            <a:r>
              <a:rPr kumimoji="1" lang="en-US" altLang="ja-JP" dirty="0"/>
              <a:t>1</a:t>
            </a:r>
            <a:r>
              <a:rPr kumimoji="1" lang="ja-JP" altLang="en-US"/>
              <a:t>つずつ担当領域として割り当てられる。</a:t>
            </a:r>
            <a:endParaRPr lang="en-US" altLang="ja-JP" dirty="0"/>
          </a:p>
          <a:p>
            <a:r>
              <a:rPr kumimoji="1" lang="ja-JP" altLang="en-US"/>
              <a:t>多くの処理は、そのプロセスの担当領域のサイズに一致又は</a:t>
            </a:r>
            <a:br>
              <a:rPr kumimoji="1" lang="en-US" altLang="ja-JP" dirty="0"/>
            </a:br>
            <a:r>
              <a:rPr kumimoji="1" lang="ja-JP" altLang="en-US"/>
              <a:t>比例している。</a:t>
            </a:r>
            <a:endParaRPr kumimoji="1" lang="en-US" altLang="ja-JP" dirty="0"/>
          </a:p>
        </p:txBody>
      </p:sp>
      <p:graphicFrame>
        <p:nvGraphicFramePr>
          <p:cNvPr id="4" name="表 3">
            <a:extLst>
              <a:ext uri="{FF2B5EF4-FFF2-40B4-BE49-F238E27FC236}">
                <a16:creationId xmlns:a16="http://schemas.microsoft.com/office/drawing/2014/main" id="{588650F5-8A33-BA61-7253-B080D8DE28AE}"/>
              </a:ext>
            </a:extLst>
          </p:cNvPr>
          <p:cNvGraphicFramePr>
            <a:graphicFrameLocks noGrp="1"/>
          </p:cNvGraphicFramePr>
          <p:nvPr/>
        </p:nvGraphicFramePr>
        <p:xfrm>
          <a:off x="956777" y="1742201"/>
          <a:ext cx="4142165" cy="1112520"/>
        </p:xfrm>
        <a:graphic>
          <a:graphicData uri="http://schemas.openxmlformats.org/drawingml/2006/table">
            <a:tbl>
              <a:tblPr firstCol="1" bandRow="1">
                <a:tableStyleId>{5C22544A-7EE6-4342-B048-85BDC9FD1C3A}</a:tableStyleId>
              </a:tblPr>
              <a:tblGrid>
                <a:gridCol w="2142884">
                  <a:extLst>
                    <a:ext uri="{9D8B030D-6E8A-4147-A177-3AD203B41FA5}">
                      <a16:colId xmlns:a16="http://schemas.microsoft.com/office/drawing/2014/main" val="3324458556"/>
                    </a:ext>
                  </a:extLst>
                </a:gridCol>
                <a:gridCol w="1999281">
                  <a:extLst>
                    <a:ext uri="{9D8B030D-6E8A-4147-A177-3AD203B41FA5}">
                      <a16:colId xmlns:a16="http://schemas.microsoft.com/office/drawing/2014/main" val="454037026"/>
                    </a:ext>
                  </a:extLst>
                </a:gridCol>
              </a:tblGrid>
              <a:tr h="370840">
                <a:tc>
                  <a:txBody>
                    <a:bodyPr/>
                    <a:lstStyle/>
                    <a:p>
                      <a:r>
                        <a:rPr kumimoji="1" lang="ja-JP" altLang="en-US"/>
                        <a:t>問題空間のサイズ</a:t>
                      </a:r>
                    </a:p>
                  </a:txBody>
                  <a:tcPr/>
                </a:tc>
                <a:tc>
                  <a:txBody>
                    <a:bodyPr/>
                    <a:lstStyle/>
                    <a:p>
                      <a:r>
                        <a:rPr kumimoji="1" lang="en-US" altLang="ja-JP" dirty="0"/>
                        <a:t>512 x 512 x 512</a:t>
                      </a:r>
                      <a:endParaRPr kumimoji="1" lang="ja-JP" altLang="en-US"/>
                    </a:p>
                  </a:txBody>
                  <a:tcPr/>
                </a:tc>
                <a:extLst>
                  <a:ext uri="{0D108BD9-81ED-4DB2-BD59-A6C34878D82A}">
                    <a16:rowId xmlns:a16="http://schemas.microsoft.com/office/drawing/2014/main" val="1951608035"/>
                  </a:ext>
                </a:extLst>
              </a:tr>
              <a:tr h="370840">
                <a:tc>
                  <a:txBody>
                    <a:bodyPr/>
                    <a:lstStyle/>
                    <a:p>
                      <a:r>
                        <a:rPr kumimoji="1" lang="en-US" altLang="ja-JP" dirty="0"/>
                        <a:t>1</a:t>
                      </a:r>
                      <a:r>
                        <a:rPr kumimoji="1" lang="ja-JP" altLang="en-US"/>
                        <a:t>格子の大きさ</a:t>
                      </a:r>
                    </a:p>
                  </a:txBody>
                  <a:tcPr/>
                </a:tc>
                <a:tc>
                  <a:txBody>
                    <a:bodyPr/>
                    <a:lstStyle/>
                    <a:p>
                      <a:r>
                        <a:rPr kumimoji="1" lang="en-US" altLang="ja-JP" dirty="0"/>
                        <a:t>5m x 5m x 5m</a:t>
                      </a:r>
                      <a:endParaRPr kumimoji="1" lang="ja-JP" altLang="en-US"/>
                    </a:p>
                  </a:txBody>
                  <a:tcPr/>
                </a:tc>
                <a:extLst>
                  <a:ext uri="{0D108BD9-81ED-4DB2-BD59-A6C34878D82A}">
                    <a16:rowId xmlns:a16="http://schemas.microsoft.com/office/drawing/2014/main" val="3799335655"/>
                  </a:ext>
                </a:extLst>
              </a:tr>
              <a:tr h="370840">
                <a:tc>
                  <a:txBody>
                    <a:bodyPr/>
                    <a:lstStyle/>
                    <a:p>
                      <a:r>
                        <a:rPr kumimoji="1" lang="ja-JP" altLang="en-US"/>
                        <a:t>時間発展数</a:t>
                      </a:r>
                    </a:p>
                  </a:txBody>
                  <a:tcPr/>
                </a:tc>
                <a:tc>
                  <a:txBody>
                    <a:bodyPr/>
                    <a:lstStyle/>
                    <a:p>
                      <a:r>
                        <a:rPr kumimoji="1" lang="en-US" altLang="ja-JP" dirty="0"/>
                        <a:t>1000</a:t>
                      </a:r>
                      <a:endParaRPr kumimoji="1" lang="ja-JP" altLang="en-US"/>
                    </a:p>
                  </a:txBody>
                  <a:tcPr/>
                </a:tc>
                <a:extLst>
                  <a:ext uri="{0D108BD9-81ED-4DB2-BD59-A6C34878D82A}">
                    <a16:rowId xmlns:a16="http://schemas.microsoft.com/office/drawing/2014/main" val="2591583105"/>
                  </a:ext>
                </a:extLst>
              </a:tr>
            </a:tbl>
          </a:graphicData>
        </a:graphic>
      </p:graphicFrame>
      <p:sp>
        <p:nvSpPr>
          <p:cNvPr id="5" name="スライド番号プレースホルダー 4">
            <a:extLst>
              <a:ext uri="{FF2B5EF4-FFF2-40B4-BE49-F238E27FC236}">
                <a16:creationId xmlns:a16="http://schemas.microsoft.com/office/drawing/2014/main" id="{85A1AECE-6C9B-2BBB-E088-B11413CFAAF7}"/>
              </a:ext>
            </a:extLst>
          </p:cNvPr>
          <p:cNvSpPr>
            <a:spLocks noGrp="1"/>
          </p:cNvSpPr>
          <p:nvPr>
            <p:ph type="sldNum" sz="quarter" idx="12"/>
          </p:nvPr>
        </p:nvSpPr>
        <p:spPr/>
        <p:txBody>
          <a:bodyPr/>
          <a:lstStyle/>
          <a:p>
            <a:fld id="{4C0EED71-32F9-6E40-B712-634CC8A327A2}" type="slidenum">
              <a:rPr kumimoji="1" lang="ja-JP" altLang="en-US" smtClean="0"/>
              <a:t>15</a:t>
            </a:fld>
            <a:endParaRPr kumimoji="1" lang="ja-JP" altLang="en-US"/>
          </a:p>
        </p:txBody>
      </p:sp>
      <p:pic>
        <p:nvPicPr>
          <p:cNvPr id="7" name="図 6" descr="四角形&#10;&#10;AI によって生成されたコンテンツは間違っている可能性があります。">
            <a:extLst>
              <a:ext uri="{FF2B5EF4-FFF2-40B4-BE49-F238E27FC236}">
                <a16:creationId xmlns:a16="http://schemas.microsoft.com/office/drawing/2014/main" id="{02537009-0901-36CC-565F-0B07D8E40CD1}"/>
              </a:ext>
            </a:extLst>
          </p:cNvPr>
          <p:cNvPicPr>
            <a:picLocks noChangeAspect="1"/>
          </p:cNvPicPr>
          <p:nvPr/>
        </p:nvPicPr>
        <p:blipFill>
          <a:blip r:embed="rId3"/>
          <a:stretch>
            <a:fillRect/>
          </a:stretch>
        </p:blipFill>
        <p:spPr>
          <a:xfrm>
            <a:off x="8019512" y="429788"/>
            <a:ext cx="3790195" cy="2845902"/>
          </a:xfrm>
          <a:prstGeom prst="rect">
            <a:avLst/>
          </a:prstGeom>
        </p:spPr>
      </p:pic>
    </p:spTree>
    <p:extLst>
      <p:ext uri="{BB962C8B-B14F-4D97-AF65-F5344CB8AC3E}">
        <p14:creationId xmlns:p14="http://schemas.microsoft.com/office/powerpoint/2010/main" val="299439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DF168-7FB9-33E3-1189-25795ADE45A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9FD5FD-A4B1-4BDF-858C-A2E764A942D8}"/>
              </a:ext>
            </a:extLst>
          </p:cNvPr>
          <p:cNvSpPr>
            <a:spLocks noGrp="1"/>
          </p:cNvSpPr>
          <p:nvPr>
            <p:ph type="title"/>
          </p:nvPr>
        </p:nvSpPr>
        <p:spPr/>
        <p:txBody>
          <a:bodyPr/>
          <a:lstStyle/>
          <a:p>
            <a:r>
              <a:rPr kumimoji="1" lang="en-US" altLang="ja-JP" dirty="0"/>
              <a:t>Cygnus</a:t>
            </a:r>
            <a:r>
              <a:rPr kumimoji="1" lang="ja-JP" altLang="en-US"/>
              <a:t>での性能評価</a:t>
            </a:r>
          </a:p>
        </p:txBody>
      </p:sp>
      <p:sp>
        <p:nvSpPr>
          <p:cNvPr id="3" name="コンテンツ プレースホルダー 2">
            <a:extLst>
              <a:ext uri="{FF2B5EF4-FFF2-40B4-BE49-F238E27FC236}">
                <a16:creationId xmlns:a16="http://schemas.microsoft.com/office/drawing/2014/main" id="{17815C6B-D27D-9A7E-9E2C-CAFD8852CE0B}"/>
              </a:ext>
            </a:extLst>
          </p:cNvPr>
          <p:cNvSpPr>
            <a:spLocks noGrp="1"/>
          </p:cNvSpPr>
          <p:nvPr>
            <p:ph idx="1"/>
          </p:nvPr>
        </p:nvSpPr>
        <p:spPr>
          <a:xfrm>
            <a:off x="702619" y="1395319"/>
            <a:ext cx="10991149" cy="1866849"/>
          </a:xfrm>
        </p:spPr>
        <p:txBody>
          <a:bodyPr>
            <a:normAutofit/>
          </a:bodyPr>
          <a:lstStyle/>
          <a:p>
            <a:r>
              <a:rPr kumimoji="1" lang="ja-JP" altLang="en-US" sz="2000"/>
              <a:t>ドライミストの計算時間</a:t>
            </a:r>
            <a:r>
              <a:rPr kumimoji="1" lang="en-US" altLang="ja-JP" sz="2000" dirty="0"/>
              <a:t>(CPU</a:t>
            </a:r>
            <a:r>
              <a:rPr kumimoji="1" lang="ja-JP" altLang="en-US" sz="2000"/>
              <a:t>実行</a:t>
            </a:r>
            <a:r>
              <a:rPr kumimoji="1" lang="en-US" altLang="ja-JP" sz="2000" dirty="0"/>
              <a:t> VS GPU</a:t>
            </a:r>
            <a:r>
              <a:rPr kumimoji="1" lang="ja-JP" altLang="en-US" sz="2000"/>
              <a:t>実行</a:t>
            </a:r>
            <a:r>
              <a:rPr kumimoji="1" lang="en-US" altLang="ja-JP" sz="2000" dirty="0"/>
              <a:t>)</a:t>
            </a:r>
            <a:endParaRPr lang="en-US" altLang="ja-JP" sz="2000" dirty="0"/>
          </a:p>
          <a:p>
            <a:r>
              <a:rPr lang="en-US" altLang="ja-JP" sz="2000" dirty="0"/>
              <a:t>CPU</a:t>
            </a:r>
            <a:r>
              <a:rPr lang="ja-JP" altLang="en-US" sz="2000"/>
              <a:t>に対する</a:t>
            </a:r>
            <a:r>
              <a:rPr lang="en-US" altLang="ja-JP" sz="2000" dirty="0"/>
              <a:t>GPU</a:t>
            </a:r>
            <a:r>
              <a:rPr lang="ja-JP" altLang="en-US" sz="2000"/>
              <a:t>の性能</a:t>
            </a:r>
            <a:r>
              <a:rPr lang="en-US" altLang="ja-JP" sz="2000" dirty="0"/>
              <a:t>(</a:t>
            </a:r>
            <a:r>
              <a:rPr lang="ja-JP" altLang="en-US" sz="2000"/>
              <a:t>メモリ</a:t>
            </a:r>
            <a:r>
              <a:rPr lang="en-US" altLang="ja-JP" sz="2000" dirty="0"/>
              <a:t>:14 </a:t>
            </a:r>
            <a:r>
              <a:rPr lang="ja-JP" altLang="en-US" sz="2000"/>
              <a:t>演算</a:t>
            </a:r>
            <a:r>
              <a:rPr lang="en-US" altLang="ja-JP" sz="2000" dirty="0"/>
              <a:t>:14)</a:t>
            </a:r>
            <a:r>
              <a:rPr lang="ja-JP" altLang="en-US" sz="2000"/>
              <a:t>を大きく超えた高速化率</a:t>
            </a:r>
            <a:endParaRPr lang="en-US" altLang="ja-JP" sz="2000" dirty="0"/>
          </a:p>
          <a:p>
            <a:r>
              <a:rPr lang="en-US" altLang="ja-JP" sz="2000" dirty="0"/>
              <a:t>GPU</a:t>
            </a:r>
            <a:r>
              <a:rPr lang="ja-JP" altLang="en-US" sz="2000"/>
              <a:t>実行では初期化時にロードしたキャッシュを計算時に再利用できたためと推測される。</a:t>
            </a:r>
            <a:endParaRPr lang="en-US" altLang="ja-JP" sz="2000" dirty="0"/>
          </a:p>
        </p:txBody>
      </p:sp>
      <p:pic>
        <p:nvPicPr>
          <p:cNvPr id="6" name="図 5" descr="グラフ, ウォーターフォール図&#10;&#10;AI によって生成されたコンテンツは間違っている可能性があります。">
            <a:extLst>
              <a:ext uri="{FF2B5EF4-FFF2-40B4-BE49-F238E27FC236}">
                <a16:creationId xmlns:a16="http://schemas.microsoft.com/office/drawing/2014/main" id="{F26FCC08-CF2C-FAD2-037A-6801068D610F}"/>
              </a:ext>
            </a:extLst>
          </p:cNvPr>
          <p:cNvPicPr>
            <a:picLocks noChangeAspect="1"/>
          </p:cNvPicPr>
          <p:nvPr/>
        </p:nvPicPr>
        <p:blipFill>
          <a:blip r:embed="rId3"/>
          <a:stretch>
            <a:fillRect/>
          </a:stretch>
        </p:blipFill>
        <p:spPr>
          <a:xfrm>
            <a:off x="3126046" y="2696817"/>
            <a:ext cx="5898397" cy="4153209"/>
          </a:xfrm>
          <a:prstGeom prst="rect">
            <a:avLst/>
          </a:prstGeom>
        </p:spPr>
      </p:pic>
      <p:sp>
        <p:nvSpPr>
          <p:cNvPr id="7" name="スライド番号プレースホルダー 6">
            <a:extLst>
              <a:ext uri="{FF2B5EF4-FFF2-40B4-BE49-F238E27FC236}">
                <a16:creationId xmlns:a16="http://schemas.microsoft.com/office/drawing/2014/main" id="{253BB430-D31E-5633-FABC-DC4FFE2FA563}"/>
              </a:ext>
            </a:extLst>
          </p:cNvPr>
          <p:cNvSpPr>
            <a:spLocks noGrp="1"/>
          </p:cNvSpPr>
          <p:nvPr>
            <p:ph type="sldNum" sz="quarter" idx="12"/>
          </p:nvPr>
        </p:nvSpPr>
        <p:spPr/>
        <p:txBody>
          <a:bodyPr/>
          <a:lstStyle/>
          <a:p>
            <a:fld id="{4C0EED71-32F9-6E40-B712-634CC8A327A2}" type="slidenum">
              <a:rPr kumimoji="1" lang="ja-JP" altLang="en-US" smtClean="0"/>
              <a:t>16</a:t>
            </a:fld>
            <a:endParaRPr kumimoji="1" lang="ja-JP" altLang="en-US"/>
          </a:p>
        </p:txBody>
      </p:sp>
      <p:grpSp>
        <p:nvGrpSpPr>
          <p:cNvPr id="21" name="グループ化 20">
            <a:extLst>
              <a:ext uri="{FF2B5EF4-FFF2-40B4-BE49-F238E27FC236}">
                <a16:creationId xmlns:a16="http://schemas.microsoft.com/office/drawing/2014/main" id="{9F6483A5-F50F-B9DB-2019-C12082B21651}"/>
              </a:ext>
            </a:extLst>
          </p:cNvPr>
          <p:cNvGrpSpPr/>
          <p:nvPr/>
        </p:nvGrpSpPr>
        <p:grpSpPr>
          <a:xfrm>
            <a:off x="6075244" y="4894813"/>
            <a:ext cx="2064388" cy="878152"/>
            <a:chOff x="2940400" y="4630190"/>
            <a:chExt cx="2145223" cy="1019900"/>
          </a:xfrm>
        </p:grpSpPr>
        <p:cxnSp>
          <p:nvCxnSpPr>
            <p:cNvPr id="13" name="直線矢印コネクタ 12">
              <a:extLst>
                <a:ext uri="{FF2B5EF4-FFF2-40B4-BE49-F238E27FC236}">
                  <a16:creationId xmlns:a16="http://schemas.microsoft.com/office/drawing/2014/main" id="{DC77A6E1-653A-9841-2A23-EB4A63B6EC37}"/>
                </a:ext>
              </a:extLst>
            </p:cNvPr>
            <p:cNvCxnSpPr>
              <a:cxnSpLocks/>
            </p:cNvCxnSpPr>
            <p:nvPr/>
          </p:nvCxnSpPr>
          <p:spPr>
            <a:xfrm>
              <a:off x="2940400" y="4897137"/>
              <a:ext cx="326097" cy="7529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A2699E2A-A0C3-5F2B-86EA-77BB6BE8F7FD}"/>
                </a:ext>
              </a:extLst>
            </p:cNvPr>
            <p:cNvSpPr txBox="1"/>
            <p:nvPr/>
          </p:nvSpPr>
          <p:spPr>
            <a:xfrm>
              <a:off x="3061880" y="4630190"/>
              <a:ext cx="2023743" cy="428948"/>
            </a:xfrm>
            <a:prstGeom prst="rect">
              <a:avLst/>
            </a:prstGeom>
            <a:solidFill>
              <a:schemeClr val="tx2">
                <a:lumMod val="50000"/>
                <a:lumOff val="50000"/>
              </a:schemeClr>
            </a:solidFill>
          </p:spPr>
          <p:txBody>
            <a:bodyPr wrap="square" rtlCol="0">
              <a:spAutoFit/>
            </a:bodyPr>
            <a:lstStyle/>
            <a:p>
              <a:pPr algn="ctr"/>
              <a:r>
                <a:rPr kumimoji="1" lang="en-US" altLang="ja-JP" dirty="0">
                  <a:solidFill>
                    <a:schemeClr val="bg1"/>
                  </a:solidFill>
                </a:rPr>
                <a:t>39.81</a:t>
              </a:r>
              <a:r>
                <a:rPr kumimoji="1" lang="ja-JP" altLang="en-US">
                  <a:solidFill>
                    <a:schemeClr val="bg1"/>
                  </a:solidFill>
                </a:rPr>
                <a:t>倍</a:t>
              </a:r>
              <a:r>
                <a:rPr lang="ja-JP" altLang="en-US">
                  <a:solidFill>
                    <a:schemeClr val="bg1"/>
                  </a:solidFill>
                </a:rPr>
                <a:t>の</a:t>
              </a:r>
              <a:r>
                <a:rPr kumimoji="1" lang="ja-JP" altLang="en-US">
                  <a:solidFill>
                    <a:schemeClr val="bg1"/>
                  </a:solidFill>
                </a:rPr>
                <a:t>高速化</a:t>
              </a:r>
            </a:p>
          </p:txBody>
        </p:sp>
      </p:grpSp>
    </p:spTree>
    <p:extLst>
      <p:ext uri="{BB962C8B-B14F-4D97-AF65-F5344CB8AC3E}">
        <p14:creationId xmlns:p14="http://schemas.microsoft.com/office/powerpoint/2010/main" val="22153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3D8F-C322-E2FA-94B5-C1DAF524EAA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67BB08-DFC2-DDC7-268D-34F3B9259232}"/>
              </a:ext>
            </a:extLst>
          </p:cNvPr>
          <p:cNvSpPr>
            <a:spLocks noGrp="1"/>
          </p:cNvSpPr>
          <p:nvPr>
            <p:ph type="title"/>
          </p:nvPr>
        </p:nvSpPr>
        <p:spPr/>
        <p:txBody>
          <a:bodyPr/>
          <a:lstStyle/>
          <a:p>
            <a:r>
              <a:rPr kumimoji="1" lang="en-US" altLang="ja-JP" dirty="0"/>
              <a:t>Cygnus</a:t>
            </a:r>
            <a:r>
              <a:rPr kumimoji="1" lang="ja-JP" altLang="en-US"/>
              <a:t>での</a:t>
            </a:r>
            <a:r>
              <a:rPr kumimoji="1" lang="ja-JP"/>
              <a:t>性能評価</a:t>
            </a:r>
          </a:p>
        </p:txBody>
      </p:sp>
      <p:sp>
        <p:nvSpPr>
          <p:cNvPr id="3" name="コンテンツ プレースホルダー 2">
            <a:extLst>
              <a:ext uri="{FF2B5EF4-FFF2-40B4-BE49-F238E27FC236}">
                <a16:creationId xmlns:a16="http://schemas.microsoft.com/office/drawing/2014/main" id="{D69008F2-B43C-9508-0213-FE8E061E91C3}"/>
              </a:ext>
            </a:extLst>
          </p:cNvPr>
          <p:cNvSpPr>
            <a:spLocks noGrp="1"/>
          </p:cNvSpPr>
          <p:nvPr>
            <p:ph idx="1"/>
          </p:nvPr>
        </p:nvSpPr>
        <p:spPr/>
        <p:txBody>
          <a:bodyPr>
            <a:normAutofit/>
          </a:bodyPr>
          <a:lstStyle/>
          <a:p>
            <a:r>
              <a:rPr kumimoji="1" lang="ja-JP" sz="2000"/>
              <a:t>全体の実行時間の比較(ミスト以外</a:t>
            </a:r>
            <a:r>
              <a:rPr kumimoji="1" lang="ja-JP" altLang="en-US" sz="2000"/>
              <a:t>の部分を</a:t>
            </a:r>
            <a:r>
              <a:rPr kumimoji="1" lang="ja-JP" sz="2000"/>
              <a:t>GPU</a:t>
            </a:r>
            <a:r>
              <a:rPr kumimoji="1" lang="ja-JP" altLang="en-US" sz="2000"/>
              <a:t>で実行したバージョン</a:t>
            </a:r>
            <a:r>
              <a:rPr lang="ja-JP" sz="2000"/>
              <a:t> VS GPU版</a:t>
            </a:r>
            <a:r>
              <a:rPr kumimoji="1" lang="ja-JP" sz="2000"/>
              <a:t>)</a:t>
            </a:r>
            <a:endParaRPr kumimoji="1" lang="en-US" altLang="ja-JP" sz="2000" dirty="0"/>
          </a:p>
          <a:p>
            <a:r>
              <a:rPr lang="en-US" altLang="ja-JP" sz="2000" dirty="0"/>
              <a:t>GPU</a:t>
            </a:r>
            <a:r>
              <a:rPr lang="ja-JP" altLang="en-US" sz="2000"/>
              <a:t>版の方が最大で</a:t>
            </a:r>
            <a:r>
              <a:rPr lang="en-US" altLang="ja-JP" sz="2000" dirty="0"/>
              <a:t>1.3</a:t>
            </a:r>
            <a:r>
              <a:rPr lang="ja-JP" altLang="en-US" sz="2000"/>
              <a:t>倍高速</a:t>
            </a:r>
            <a:endParaRPr lang="en-US" altLang="ja-JP" sz="2000" dirty="0"/>
          </a:p>
          <a:p>
            <a:r>
              <a:rPr kumimoji="1" lang="ja-JP" altLang="en-US" sz="2000"/>
              <a:t>メモリコピーを無くすことで</a:t>
            </a:r>
            <a:br>
              <a:rPr kumimoji="1" lang="en-US" altLang="ja-JP" sz="2000" dirty="0"/>
            </a:br>
            <a:r>
              <a:rPr kumimoji="1" lang="ja-JP" altLang="en-US" sz="2000"/>
              <a:t>実行時間を大きく削減できた。</a:t>
            </a:r>
            <a:endParaRPr kumimoji="1" lang="ja-JP" sz="2000"/>
          </a:p>
        </p:txBody>
      </p:sp>
      <p:pic>
        <p:nvPicPr>
          <p:cNvPr id="14" name="図 13" descr="グラフ, 棒グラフ&#10;&#10;AI によって生成されたコンテンツは間違っている可能性があります。">
            <a:extLst>
              <a:ext uri="{FF2B5EF4-FFF2-40B4-BE49-F238E27FC236}">
                <a16:creationId xmlns:a16="http://schemas.microsoft.com/office/drawing/2014/main" id="{85E66E1D-4491-459E-4461-776A77090F04}"/>
              </a:ext>
            </a:extLst>
          </p:cNvPr>
          <p:cNvPicPr>
            <a:picLocks noChangeAspect="1"/>
          </p:cNvPicPr>
          <p:nvPr/>
        </p:nvPicPr>
        <p:blipFill>
          <a:blip r:embed="rId3"/>
          <a:stretch>
            <a:fillRect/>
          </a:stretch>
        </p:blipFill>
        <p:spPr>
          <a:xfrm>
            <a:off x="4712677" y="2260055"/>
            <a:ext cx="7196343" cy="4597945"/>
          </a:xfrm>
          <a:prstGeom prst="rect">
            <a:avLst/>
          </a:prstGeom>
        </p:spPr>
      </p:pic>
      <p:sp>
        <p:nvSpPr>
          <p:cNvPr id="15" name="スライド番号プレースホルダー 14">
            <a:extLst>
              <a:ext uri="{FF2B5EF4-FFF2-40B4-BE49-F238E27FC236}">
                <a16:creationId xmlns:a16="http://schemas.microsoft.com/office/drawing/2014/main" id="{FC6139EB-4706-8554-9FD5-17219F95F4E0}"/>
              </a:ext>
            </a:extLst>
          </p:cNvPr>
          <p:cNvSpPr>
            <a:spLocks noGrp="1"/>
          </p:cNvSpPr>
          <p:nvPr>
            <p:ph type="sldNum" sz="quarter" idx="12"/>
          </p:nvPr>
        </p:nvSpPr>
        <p:spPr/>
        <p:txBody>
          <a:bodyPr/>
          <a:lstStyle/>
          <a:p>
            <a:fld id="{4C0EED71-32F9-6E40-B712-634CC8A327A2}" type="slidenum">
              <a:rPr kumimoji="1" lang="ja-JP" altLang="en-US" smtClean="0"/>
              <a:t>17</a:t>
            </a:fld>
            <a:endParaRPr kumimoji="1" lang="ja-JP" altLang="en-US"/>
          </a:p>
        </p:txBody>
      </p:sp>
      <p:grpSp>
        <p:nvGrpSpPr>
          <p:cNvPr id="17" name="グループ化 16">
            <a:extLst>
              <a:ext uri="{FF2B5EF4-FFF2-40B4-BE49-F238E27FC236}">
                <a16:creationId xmlns:a16="http://schemas.microsoft.com/office/drawing/2014/main" id="{DF2F92C1-8706-1949-9D63-B538E2A87454}"/>
              </a:ext>
            </a:extLst>
          </p:cNvPr>
          <p:cNvGrpSpPr/>
          <p:nvPr/>
        </p:nvGrpSpPr>
        <p:grpSpPr>
          <a:xfrm>
            <a:off x="6398567" y="3328147"/>
            <a:ext cx="1912281" cy="673147"/>
            <a:chOff x="2011605" y="4425624"/>
            <a:chExt cx="1912281" cy="673147"/>
          </a:xfrm>
        </p:grpSpPr>
        <p:cxnSp>
          <p:nvCxnSpPr>
            <p:cNvPr id="18" name="直線矢印コネクタ 17">
              <a:extLst>
                <a:ext uri="{FF2B5EF4-FFF2-40B4-BE49-F238E27FC236}">
                  <a16:creationId xmlns:a16="http://schemas.microsoft.com/office/drawing/2014/main" id="{8896652A-6CCD-6F77-DC6B-D60FEBF7942C}"/>
                </a:ext>
              </a:extLst>
            </p:cNvPr>
            <p:cNvCxnSpPr>
              <a:cxnSpLocks/>
            </p:cNvCxnSpPr>
            <p:nvPr/>
          </p:nvCxnSpPr>
          <p:spPr>
            <a:xfrm>
              <a:off x="2011605" y="4758456"/>
              <a:ext cx="741821" cy="34031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B6DD62A5-B72F-D6CB-9BE1-7CB6E82DC45F}"/>
                </a:ext>
              </a:extLst>
            </p:cNvPr>
            <p:cNvSpPr txBox="1"/>
            <p:nvPr/>
          </p:nvSpPr>
          <p:spPr>
            <a:xfrm>
              <a:off x="2229725" y="4425624"/>
              <a:ext cx="1694161" cy="369332"/>
            </a:xfrm>
            <a:prstGeom prst="rect">
              <a:avLst/>
            </a:prstGeom>
            <a:solidFill>
              <a:schemeClr val="tx2">
                <a:lumMod val="50000"/>
                <a:lumOff val="50000"/>
              </a:schemeClr>
            </a:solidFill>
          </p:spPr>
          <p:txBody>
            <a:bodyPr wrap="square" rtlCol="0">
              <a:spAutoFit/>
            </a:bodyPr>
            <a:lstStyle/>
            <a:p>
              <a:r>
                <a:rPr lang="en-US" altLang="ja-JP" dirty="0">
                  <a:solidFill>
                    <a:schemeClr val="bg1"/>
                  </a:solidFill>
                </a:rPr>
                <a:t>1</a:t>
              </a:r>
              <a:r>
                <a:rPr kumimoji="1" lang="en-US" altLang="ja-JP" dirty="0">
                  <a:solidFill>
                    <a:schemeClr val="bg1"/>
                  </a:solidFill>
                </a:rPr>
                <a:t>.3</a:t>
              </a:r>
              <a:r>
                <a:rPr kumimoji="1" lang="ja-JP" altLang="en-US">
                  <a:solidFill>
                    <a:schemeClr val="bg1"/>
                  </a:solidFill>
                </a:rPr>
                <a:t>倍の高速化</a:t>
              </a:r>
            </a:p>
          </p:txBody>
        </p:sp>
      </p:grpSp>
    </p:spTree>
    <p:extLst>
      <p:ext uri="{BB962C8B-B14F-4D97-AF65-F5344CB8AC3E}">
        <p14:creationId xmlns:p14="http://schemas.microsoft.com/office/powerpoint/2010/main" val="15458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B15C5-7DE4-935E-A19E-8FF1AC4FCB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957106-16A6-4677-EDCC-3534CACED580}"/>
              </a:ext>
            </a:extLst>
          </p:cNvPr>
          <p:cNvSpPr>
            <a:spLocks noGrp="1"/>
          </p:cNvSpPr>
          <p:nvPr>
            <p:ph type="title"/>
          </p:nvPr>
        </p:nvSpPr>
        <p:spPr/>
        <p:txBody>
          <a:bodyPr/>
          <a:lstStyle/>
          <a:p>
            <a:r>
              <a:rPr kumimoji="1" lang="en-US" altLang="ja-JP" dirty="0"/>
              <a:t>Cygnus</a:t>
            </a:r>
            <a:r>
              <a:rPr kumimoji="1" lang="ja-JP" altLang="en-US"/>
              <a:t>での性能評価</a:t>
            </a:r>
          </a:p>
        </p:txBody>
      </p:sp>
      <p:sp>
        <p:nvSpPr>
          <p:cNvPr id="3" name="コンテンツ プレースホルダー 2">
            <a:extLst>
              <a:ext uri="{FF2B5EF4-FFF2-40B4-BE49-F238E27FC236}">
                <a16:creationId xmlns:a16="http://schemas.microsoft.com/office/drawing/2014/main" id="{81603219-3E80-0393-4688-728C74939DE8}"/>
              </a:ext>
            </a:extLst>
          </p:cNvPr>
          <p:cNvSpPr>
            <a:spLocks noGrp="1"/>
          </p:cNvSpPr>
          <p:nvPr>
            <p:ph idx="1"/>
          </p:nvPr>
        </p:nvSpPr>
        <p:spPr/>
        <p:txBody>
          <a:bodyPr>
            <a:normAutofit/>
          </a:bodyPr>
          <a:lstStyle/>
          <a:p>
            <a:r>
              <a:rPr kumimoji="1" lang="ja-JP" altLang="ja-JP" sz="2000"/>
              <a:t>全体の実行時間の比較(</a:t>
            </a:r>
            <a:r>
              <a:rPr kumimoji="1" lang="en-US" altLang="ja-JP" sz="2000" dirty="0"/>
              <a:t>C</a:t>
            </a:r>
            <a:r>
              <a:rPr kumimoji="1" lang="ja-JP" altLang="ja-JP" sz="2000"/>
              <a:t>PU</a:t>
            </a:r>
            <a:r>
              <a:rPr lang="ja-JP" altLang="ja-JP" sz="2000"/>
              <a:t>版 VS GPU版</a:t>
            </a:r>
            <a:r>
              <a:rPr kumimoji="1" lang="ja-JP" altLang="ja-JP" sz="2000"/>
              <a:t>)</a:t>
            </a:r>
            <a:endParaRPr kumimoji="1" lang="en-US" altLang="ja-JP" sz="2000" dirty="0"/>
          </a:p>
          <a:p>
            <a:r>
              <a:rPr kumimoji="1" lang="en-US" altLang="ja-JP" sz="2000" dirty="0"/>
              <a:t> </a:t>
            </a:r>
            <a:r>
              <a:rPr kumimoji="1" lang="ja-JP" altLang="en-US" sz="2000"/>
              <a:t>全</a:t>
            </a:r>
            <a:r>
              <a:rPr kumimoji="1" lang="en-US" altLang="ja-JP" sz="2000" dirty="0"/>
              <a:t>GPU</a:t>
            </a:r>
            <a:r>
              <a:rPr kumimoji="1" lang="ja-JP" altLang="en-US" sz="2000"/>
              <a:t>版が最大</a:t>
            </a:r>
            <a:r>
              <a:rPr kumimoji="1" lang="en-US" altLang="ja-JP" sz="2000" dirty="0"/>
              <a:t>15.03</a:t>
            </a:r>
            <a:r>
              <a:rPr kumimoji="1" lang="ja-JP" altLang="en-US" sz="2000"/>
              <a:t>倍高速</a:t>
            </a:r>
            <a:endParaRPr kumimoji="1" lang="en-US" altLang="ja-JP" sz="2000" dirty="0"/>
          </a:p>
          <a:p>
            <a:r>
              <a:rPr lang="ja-JP" altLang="en-US" sz="2000"/>
              <a:t>渡邉らの研究とほぼ同じ高速化率であり、</a:t>
            </a:r>
            <a:br>
              <a:rPr lang="en-US" altLang="ja-JP" sz="2000" dirty="0"/>
            </a:br>
            <a:r>
              <a:rPr lang="ja-JP" altLang="en-US" sz="2000"/>
              <a:t>大きなオーバーヘッドなくミスト部分の</a:t>
            </a:r>
            <a:br>
              <a:rPr lang="en-US" altLang="ja-JP" sz="2000" dirty="0"/>
            </a:br>
            <a:r>
              <a:rPr lang="en-US" altLang="ja-JP" sz="2000" dirty="0"/>
              <a:t>GPU</a:t>
            </a:r>
            <a:r>
              <a:rPr lang="ja-JP" altLang="en-US" sz="2000"/>
              <a:t>オフロードが行えていることが分かる。</a:t>
            </a:r>
            <a:endParaRPr lang="en-US" altLang="ja-JP" sz="2000" dirty="0"/>
          </a:p>
        </p:txBody>
      </p:sp>
      <p:pic>
        <p:nvPicPr>
          <p:cNvPr id="8" name="図 7" descr="グラフ, ウォーターフォール図&#10;&#10;AI によって生成されたコンテンツは間違っている可能性があります。">
            <a:extLst>
              <a:ext uri="{FF2B5EF4-FFF2-40B4-BE49-F238E27FC236}">
                <a16:creationId xmlns:a16="http://schemas.microsoft.com/office/drawing/2014/main" id="{C4BDFEE4-6B1B-F7EB-7BC3-25C3698C51A7}"/>
              </a:ext>
            </a:extLst>
          </p:cNvPr>
          <p:cNvPicPr>
            <a:picLocks noChangeAspect="1"/>
          </p:cNvPicPr>
          <p:nvPr/>
        </p:nvPicPr>
        <p:blipFill>
          <a:blip r:embed="rId3"/>
          <a:stretch>
            <a:fillRect/>
          </a:stretch>
        </p:blipFill>
        <p:spPr>
          <a:xfrm>
            <a:off x="6414311" y="1825625"/>
            <a:ext cx="5572151" cy="5032375"/>
          </a:xfrm>
          <a:prstGeom prst="rect">
            <a:avLst/>
          </a:prstGeom>
        </p:spPr>
      </p:pic>
      <p:sp>
        <p:nvSpPr>
          <p:cNvPr id="9" name="スライド番号プレースホルダー 8">
            <a:extLst>
              <a:ext uri="{FF2B5EF4-FFF2-40B4-BE49-F238E27FC236}">
                <a16:creationId xmlns:a16="http://schemas.microsoft.com/office/drawing/2014/main" id="{13588C65-D4C9-625D-A435-5BB2FEC979FA}"/>
              </a:ext>
            </a:extLst>
          </p:cNvPr>
          <p:cNvSpPr>
            <a:spLocks noGrp="1"/>
          </p:cNvSpPr>
          <p:nvPr>
            <p:ph type="sldNum" sz="quarter" idx="12"/>
          </p:nvPr>
        </p:nvSpPr>
        <p:spPr/>
        <p:txBody>
          <a:bodyPr/>
          <a:lstStyle/>
          <a:p>
            <a:fld id="{4C0EED71-32F9-6E40-B712-634CC8A327A2}" type="slidenum">
              <a:rPr kumimoji="1" lang="ja-JP" altLang="en-US" smtClean="0"/>
              <a:t>18</a:t>
            </a:fld>
            <a:endParaRPr kumimoji="1" lang="ja-JP" altLang="en-US"/>
          </a:p>
        </p:txBody>
      </p:sp>
      <p:grpSp>
        <p:nvGrpSpPr>
          <p:cNvPr id="11" name="グループ化 10">
            <a:extLst>
              <a:ext uri="{FF2B5EF4-FFF2-40B4-BE49-F238E27FC236}">
                <a16:creationId xmlns:a16="http://schemas.microsoft.com/office/drawing/2014/main" id="{2C2CB811-2386-464E-C19B-1DE6282B24BD}"/>
              </a:ext>
            </a:extLst>
          </p:cNvPr>
          <p:cNvGrpSpPr/>
          <p:nvPr/>
        </p:nvGrpSpPr>
        <p:grpSpPr>
          <a:xfrm>
            <a:off x="8375404" y="3475495"/>
            <a:ext cx="1730425" cy="2165888"/>
            <a:chOff x="2011605" y="4758456"/>
            <a:chExt cx="1730425" cy="2165888"/>
          </a:xfrm>
        </p:grpSpPr>
        <p:cxnSp>
          <p:nvCxnSpPr>
            <p:cNvPr id="12" name="直線矢印コネクタ 11">
              <a:extLst>
                <a:ext uri="{FF2B5EF4-FFF2-40B4-BE49-F238E27FC236}">
                  <a16:creationId xmlns:a16="http://schemas.microsoft.com/office/drawing/2014/main" id="{1978CC52-2B18-7F15-645A-27F69DD63061}"/>
                </a:ext>
              </a:extLst>
            </p:cNvPr>
            <p:cNvCxnSpPr>
              <a:cxnSpLocks/>
            </p:cNvCxnSpPr>
            <p:nvPr/>
          </p:nvCxnSpPr>
          <p:spPr>
            <a:xfrm>
              <a:off x="2011605" y="4758456"/>
              <a:ext cx="282982" cy="216588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A018279D-AA9B-1502-C9C6-545D2E3E9FEC}"/>
                </a:ext>
              </a:extLst>
            </p:cNvPr>
            <p:cNvSpPr txBox="1"/>
            <p:nvPr/>
          </p:nvSpPr>
          <p:spPr>
            <a:xfrm>
              <a:off x="2141865" y="5135479"/>
              <a:ext cx="1600165" cy="369332"/>
            </a:xfrm>
            <a:prstGeom prst="rect">
              <a:avLst/>
            </a:prstGeom>
            <a:solidFill>
              <a:schemeClr val="tx2">
                <a:lumMod val="50000"/>
                <a:lumOff val="50000"/>
              </a:schemeClr>
            </a:solidFill>
          </p:spPr>
          <p:txBody>
            <a:bodyPr wrap="square" rtlCol="0">
              <a:spAutoFit/>
            </a:bodyPr>
            <a:lstStyle/>
            <a:p>
              <a:r>
                <a:rPr lang="en-US" altLang="ja-JP" dirty="0">
                  <a:solidFill>
                    <a:schemeClr val="bg1"/>
                  </a:solidFill>
                </a:rPr>
                <a:t>15</a:t>
              </a:r>
              <a:r>
                <a:rPr kumimoji="1" lang="ja-JP" altLang="en-US">
                  <a:solidFill>
                    <a:schemeClr val="bg1"/>
                  </a:solidFill>
                </a:rPr>
                <a:t>倍の高速化</a:t>
              </a:r>
            </a:p>
          </p:txBody>
        </p:sp>
      </p:grpSp>
    </p:spTree>
    <p:extLst>
      <p:ext uri="{BB962C8B-B14F-4D97-AF65-F5344CB8AC3E}">
        <p14:creationId xmlns:p14="http://schemas.microsoft.com/office/powerpoint/2010/main" val="8382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BCB1D-43CF-7AF0-F855-4B6B0237C072}"/>
              </a:ext>
            </a:extLst>
          </p:cNvPr>
          <p:cNvSpPr>
            <a:spLocks noGrp="1"/>
          </p:cNvSpPr>
          <p:nvPr>
            <p:ph type="title"/>
          </p:nvPr>
        </p:nvSpPr>
        <p:spPr/>
        <p:txBody>
          <a:bodyPr/>
          <a:lstStyle/>
          <a:p>
            <a:r>
              <a:rPr kumimoji="1" lang="en-US" altLang="ja-JP" dirty="0"/>
              <a:t>Pegasus</a:t>
            </a:r>
            <a:r>
              <a:rPr kumimoji="1" lang="ja-JP" altLang="en-US"/>
              <a:t>での性能評価</a:t>
            </a:r>
          </a:p>
        </p:txBody>
      </p:sp>
      <p:sp>
        <p:nvSpPr>
          <p:cNvPr id="3" name="コンテンツ プレースホルダー 2">
            <a:extLst>
              <a:ext uri="{FF2B5EF4-FFF2-40B4-BE49-F238E27FC236}">
                <a16:creationId xmlns:a16="http://schemas.microsoft.com/office/drawing/2014/main" id="{738B65C6-DBDC-0E18-8A50-8938579B2A74}"/>
              </a:ext>
            </a:extLst>
          </p:cNvPr>
          <p:cNvSpPr>
            <a:spLocks noGrp="1"/>
          </p:cNvSpPr>
          <p:nvPr>
            <p:ph idx="1"/>
          </p:nvPr>
        </p:nvSpPr>
        <p:spPr>
          <a:xfrm>
            <a:off x="702620" y="1395319"/>
            <a:ext cx="10856776" cy="1866849"/>
          </a:xfrm>
        </p:spPr>
        <p:txBody>
          <a:bodyPr>
            <a:normAutofit/>
          </a:bodyPr>
          <a:lstStyle/>
          <a:p>
            <a:r>
              <a:rPr kumimoji="1" lang="ja-JP" altLang="en-US" sz="2000"/>
              <a:t>ドライミストの計算時間</a:t>
            </a:r>
            <a:r>
              <a:rPr kumimoji="1" lang="en-US" altLang="ja-JP" sz="2000" dirty="0"/>
              <a:t>(CPU</a:t>
            </a:r>
            <a:r>
              <a:rPr kumimoji="1" lang="ja-JP" altLang="en-US" sz="2000"/>
              <a:t>実行</a:t>
            </a:r>
            <a:r>
              <a:rPr kumimoji="1" lang="en-US" altLang="ja-JP" sz="2000" dirty="0"/>
              <a:t> VS GPU</a:t>
            </a:r>
            <a:r>
              <a:rPr kumimoji="1" lang="ja-JP" altLang="en-US" sz="2000"/>
              <a:t>実行</a:t>
            </a:r>
            <a:r>
              <a:rPr kumimoji="1" lang="en-US" altLang="ja-JP" sz="2000" dirty="0"/>
              <a:t>)</a:t>
            </a:r>
            <a:endParaRPr lang="en-US" altLang="ja-JP" sz="2000" dirty="0"/>
          </a:p>
          <a:p>
            <a:r>
              <a:rPr lang="en-US" altLang="ja-JP" sz="2000" dirty="0"/>
              <a:t>GPU</a:t>
            </a:r>
            <a:r>
              <a:rPr lang="ja-JP" altLang="en-US" sz="2000"/>
              <a:t>の</a:t>
            </a:r>
            <a:r>
              <a:rPr lang="en-US" altLang="ja-JP" sz="2000" dirty="0"/>
              <a:t>CPU</a:t>
            </a:r>
            <a:r>
              <a:rPr lang="ja-JP" altLang="en-US" sz="2000"/>
              <a:t>に対する演算性能・メモリ性能を大きく超えた高速化率</a:t>
            </a:r>
            <a:r>
              <a:rPr lang="en-US" altLang="ja-JP" sz="2000" dirty="0"/>
              <a:t>(</a:t>
            </a:r>
            <a:r>
              <a:rPr lang="ja-JP" altLang="en-US" sz="2000"/>
              <a:t>メモリ</a:t>
            </a:r>
            <a:r>
              <a:rPr lang="en-US" altLang="ja-JP" sz="2000" dirty="0"/>
              <a:t>:7 </a:t>
            </a:r>
            <a:r>
              <a:rPr lang="ja-JP" altLang="en-US" sz="2000"/>
              <a:t>演算</a:t>
            </a:r>
            <a:r>
              <a:rPr lang="en-US" altLang="ja-JP" sz="2000" dirty="0"/>
              <a:t>:8)</a:t>
            </a:r>
          </a:p>
          <a:p>
            <a:r>
              <a:rPr lang="en-US" altLang="ja-JP" sz="2000" dirty="0"/>
              <a:t>GPU</a:t>
            </a:r>
            <a:r>
              <a:rPr lang="ja-JP" altLang="en-US" sz="2000"/>
              <a:t>実行では初期化時のキャッシュを計算時に再利用できたためと推測される。</a:t>
            </a:r>
            <a:endParaRPr lang="en-US" altLang="ja-JP" sz="2000" dirty="0"/>
          </a:p>
          <a:p>
            <a:r>
              <a:rPr lang="en-US" altLang="ja-JP" sz="2000" dirty="0"/>
              <a:t>Pegasus</a:t>
            </a:r>
            <a:r>
              <a:rPr lang="ja-JP" altLang="en-US" sz="2000"/>
              <a:t>の方が差が大きいのは、</a:t>
            </a:r>
            <a:r>
              <a:rPr lang="en-US" altLang="ja-JP" sz="2000" dirty="0"/>
              <a:t>Pegasus</a:t>
            </a:r>
            <a:r>
              <a:rPr lang="ja-JP" altLang="en-US" sz="2000"/>
              <a:t>の</a:t>
            </a:r>
            <a:r>
              <a:rPr lang="en-US" altLang="ja-JP" sz="2000" dirty="0"/>
              <a:t>CPU</a:t>
            </a:r>
            <a:r>
              <a:rPr lang="ja-JP" altLang="en-US" sz="2000"/>
              <a:t>実行が想定よりも遅かったためである。</a:t>
            </a:r>
            <a:endParaRPr lang="en-US" altLang="ja-JP" sz="2000" dirty="0"/>
          </a:p>
          <a:p>
            <a:pPr lvl="1">
              <a:buFont typeface="Wingdings" pitchFamily="2" charset="2"/>
              <a:buChar char="Ø"/>
            </a:pPr>
            <a:r>
              <a:rPr lang="ja-JP" altLang="en-US" sz="1600"/>
              <a:t>原因は現在調査中。</a:t>
            </a:r>
            <a:endParaRPr lang="en-US" altLang="ja-JP" sz="1600" dirty="0"/>
          </a:p>
        </p:txBody>
      </p:sp>
      <p:sp>
        <p:nvSpPr>
          <p:cNvPr id="7" name="スライド番号プレースホルダー 6">
            <a:extLst>
              <a:ext uri="{FF2B5EF4-FFF2-40B4-BE49-F238E27FC236}">
                <a16:creationId xmlns:a16="http://schemas.microsoft.com/office/drawing/2014/main" id="{C8EBFA44-D79B-17DB-35EC-662A02397761}"/>
              </a:ext>
            </a:extLst>
          </p:cNvPr>
          <p:cNvSpPr>
            <a:spLocks noGrp="1"/>
          </p:cNvSpPr>
          <p:nvPr>
            <p:ph type="sldNum" sz="quarter" idx="12"/>
          </p:nvPr>
        </p:nvSpPr>
        <p:spPr/>
        <p:txBody>
          <a:bodyPr/>
          <a:lstStyle/>
          <a:p>
            <a:fld id="{4C0EED71-32F9-6E40-B712-634CC8A327A2}" type="slidenum">
              <a:rPr kumimoji="1" lang="ja-JP" altLang="en-US" smtClean="0"/>
              <a:t>19</a:t>
            </a:fld>
            <a:endParaRPr kumimoji="1" lang="ja-JP" altLang="en-US"/>
          </a:p>
        </p:txBody>
      </p:sp>
      <p:pic>
        <p:nvPicPr>
          <p:cNvPr id="8" name="図 7" descr="グラフ, ウォーターフォール図&#10;&#10;AI によって生成されたコンテンツは間違っている可能性があります。">
            <a:extLst>
              <a:ext uri="{FF2B5EF4-FFF2-40B4-BE49-F238E27FC236}">
                <a16:creationId xmlns:a16="http://schemas.microsoft.com/office/drawing/2014/main" id="{3DDF358F-5752-9BA8-EDC4-7808C3D31CD0}"/>
              </a:ext>
            </a:extLst>
          </p:cNvPr>
          <p:cNvPicPr>
            <a:picLocks noChangeAspect="1"/>
          </p:cNvPicPr>
          <p:nvPr/>
        </p:nvPicPr>
        <p:blipFill>
          <a:blip r:embed="rId3"/>
          <a:stretch>
            <a:fillRect/>
          </a:stretch>
        </p:blipFill>
        <p:spPr>
          <a:xfrm>
            <a:off x="3364424" y="3262168"/>
            <a:ext cx="4929208" cy="3601880"/>
          </a:xfrm>
          <a:prstGeom prst="rect">
            <a:avLst/>
          </a:prstGeom>
        </p:spPr>
      </p:pic>
      <p:grpSp>
        <p:nvGrpSpPr>
          <p:cNvPr id="24" name="グループ化 23">
            <a:extLst>
              <a:ext uri="{FF2B5EF4-FFF2-40B4-BE49-F238E27FC236}">
                <a16:creationId xmlns:a16="http://schemas.microsoft.com/office/drawing/2014/main" id="{3DB9D9BB-1C2A-2870-FEBF-839C16273E3A}"/>
              </a:ext>
            </a:extLst>
          </p:cNvPr>
          <p:cNvGrpSpPr/>
          <p:nvPr/>
        </p:nvGrpSpPr>
        <p:grpSpPr>
          <a:xfrm>
            <a:off x="4964142" y="4340088"/>
            <a:ext cx="2041093" cy="1554677"/>
            <a:chOff x="3486901" y="4974158"/>
            <a:chExt cx="2121015" cy="1805627"/>
          </a:xfrm>
        </p:grpSpPr>
        <p:cxnSp>
          <p:nvCxnSpPr>
            <p:cNvPr id="25" name="直線矢印コネクタ 24">
              <a:extLst>
                <a:ext uri="{FF2B5EF4-FFF2-40B4-BE49-F238E27FC236}">
                  <a16:creationId xmlns:a16="http://schemas.microsoft.com/office/drawing/2014/main" id="{B4E7A410-E54E-7A49-337C-F63738842BE5}"/>
                </a:ext>
              </a:extLst>
            </p:cNvPr>
            <p:cNvCxnSpPr>
              <a:cxnSpLocks/>
            </p:cNvCxnSpPr>
            <p:nvPr/>
          </p:nvCxnSpPr>
          <p:spPr>
            <a:xfrm>
              <a:off x="3486901" y="4974158"/>
              <a:ext cx="250726" cy="180562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60C2F74F-4533-4853-4958-3DCC3985FAC7}"/>
                </a:ext>
              </a:extLst>
            </p:cNvPr>
            <p:cNvSpPr txBox="1"/>
            <p:nvPr/>
          </p:nvSpPr>
          <p:spPr>
            <a:xfrm>
              <a:off x="3612264" y="5154157"/>
              <a:ext cx="1995652" cy="428948"/>
            </a:xfrm>
            <a:prstGeom prst="rect">
              <a:avLst/>
            </a:prstGeom>
            <a:solidFill>
              <a:schemeClr val="tx2">
                <a:lumMod val="50000"/>
                <a:lumOff val="50000"/>
              </a:schemeClr>
            </a:solidFill>
          </p:spPr>
          <p:txBody>
            <a:bodyPr wrap="square" rtlCol="0">
              <a:spAutoFit/>
            </a:bodyPr>
            <a:lstStyle/>
            <a:p>
              <a:pPr algn="ctr"/>
              <a:r>
                <a:rPr kumimoji="1" lang="en-US" altLang="ja-JP" dirty="0">
                  <a:solidFill>
                    <a:schemeClr val="bg1"/>
                  </a:solidFill>
                </a:rPr>
                <a:t>67.87</a:t>
              </a:r>
              <a:r>
                <a:rPr kumimoji="1" lang="ja-JP" altLang="en-US">
                  <a:solidFill>
                    <a:schemeClr val="bg1"/>
                  </a:solidFill>
                </a:rPr>
                <a:t>倍の高速化</a:t>
              </a:r>
            </a:p>
          </p:txBody>
        </p:sp>
      </p:grpSp>
    </p:spTree>
    <p:extLst>
      <p:ext uri="{BB962C8B-B14F-4D97-AF65-F5344CB8AC3E}">
        <p14:creationId xmlns:p14="http://schemas.microsoft.com/office/powerpoint/2010/main" val="1243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73A58-227F-612E-B0AE-DE206F9A65E1}"/>
              </a:ext>
            </a:extLst>
          </p:cNvPr>
          <p:cNvSpPr>
            <a:spLocks noGrp="1"/>
          </p:cNvSpPr>
          <p:nvPr>
            <p:ph type="title"/>
          </p:nvPr>
        </p:nvSpPr>
        <p:spPr>
          <a:xfrm>
            <a:off x="838200" y="320675"/>
            <a:ext cx="10515600" cy="1325563"/>
          </a:xfrm>
        </p:spPr>
        <p:txBody>
          <a:bodyPr/>
          <a:lstStyle/>
          <a:p>
            <a:r>
              <a:rPr kumimoji="1" lang="ja-JP" altLang="en-US"/>
              <a:t>研究背景</a:t>
            </a:r>
          </a:p>
        </p:txBody>
      </p:sp>
      <p:sp>
        <p:nvSpPr>
          <p:cNvPr id="3" name="コンテンツ プレースホルダー 2">
            <a:extLst>
              <a:ext uri="{FF2B5EF4-FFF2-40B4-BE49-F238E27FC236}">
                <a16:creationId xmlns:a16="http://schemas.microsoft.com/office/drawing/2014/main" id="{3300B4D4-37EC-C050-7EC8-E6A87185BF59}"/>
              </a:ext>
            </a:extLst>
          </p:cNvPr>
          <p:cNvSpPr>
            <a:spLocks noGrp="1"/>
          </p:cNvSpPr>
          <p:nvPr>
            <p:ph idx="1"/>
          </p:nvPr>
        </p:nvSpPr>
        <p:spPr/>
        <p:txBody>
          <a:bodyPr>
            <a:normAutofit lnSpcReduction="10000"/>
          </a:bodyPr>
          <a:lstStyle/>
          <a:p>
            <a:r>
              <a:rPr lang="en-US" altLang="ja-JP" dirty="0"/>
              <a:t>City-LES</a:t>
            </a:r>
            <a:br>
              <a:rPr lang="en-US" altLang="ja-JP" dirty="0"/>
            </a:br>
            <a:endParaRPr kumimoji="1" lang="en-US" altLang="ja-JP" dirty="0"/>
          </a:p>
          <a:p>
            <a:pPr lvl="1">
              <a:buFont typeface="Wingdings" pitchFamily="2" charset="2"/>
              <a:buChar char="Ø"/>
            </a:pPr>
            <a:r>
              <a:rPr kumimoji="1" lang="ja-JP" altLang="en-US"/>
              <a:t>筑波大学計算科学研究センターで開発中の都市気象シミュレーション</a:t>
            </a:r>
            <a:br>
              <a:rPr kumimoji="1" lang="en-US" altLang="ja-JP" dirty="0"/>
            </a:br>
            <a:endParaRPr kumimoji="1" lang="en-US" altLang="ja-JP" dirty="0"/>
          </a:p>
          <a:p>
            <a:pPr lvl="1">
              <a:buFont typeface="Wingdings" pitchFamily="2" charset="2"/>
              <a:buChar char="Ø"/>
            </a:pPr>
            <a:r>
              <a:rPr lang="ja-JP" altLang="en-US"/>
              <a:t>大気シミュレーションと太陽放射のシミュレーションを併用</a:t>
            </a:r>
            <a:endParaRPr lang="en-US" altLang="ja-JP" dirty="0"/>
          </a:p>
          <a:p>
            <a:pPr lvl="2"/>
            <a:r>
              <a:rPr lang="ja-JP" altLang="en-US"/>
              <a:t>都市気象を詳細にシミュレートすることができる</a:t>
            </a:r>
            <a:br>
              <a:rPr lang="en-US" altLang="ja-JP" dirty="0"/>
            </a:br>
            <a:endParaRPr lang="en-US" altLang="ja-JP" dirty="0"/>
          </a:p>
          <a:p>
            <a:pPr lvl="1">
              <a:buFont typeface="Wingdings" pitchFamily="2" charset="2"/>
              <a:buChar char="Ø"/>
            </a:pPr>
            <a:r>
              <a:rPr lang="ja-JP" altLang="en-US"/>
              <a:t>さまざまな暑さ対策の効果の検証を行える</a:t>
            </a:r>
            <a:endParaRPr lang="en-US" altLang="ja-JP" dirty="0"/>
          </a:p>
          <a:p>
            <a:pPr lvl="2"/>
            <a:r>
              <a:rPr lang="ja-JP" altLang="en-US"/>
              <a:t>屋上緑化や消費電力の削減による人口排熱の減少、ドライミストなど</a:t>
            </a:r>
            <a:endParaRPr lang="en-US" altLang="ja-JP" dirty="0"/>
          </a:p>
          <a:p>
            <a:pPr lvl="1"/>
            <a:endParaRPr lang="en-US" altLang="ja-JP" dirty="0"/>
          </a:p>
          <a:p>
            <a:pPr lvl="1">
              <a:buFont typeface="Wingdings" pitchFamily="2" charset="2"/>
              <a:buChar char="Ø"/>
            </a:pPr>
            <a:r>
              <a:rPr kumimoji="1" lang="ja-JP" altLang="en-US"/>
              <a:t>地球環境研究部門と高性能計算システム研究部門の</a:t>
            </a:r>
            <a:br>
              <a:rPr kumimoji="1" lang="en-US" altLang="ja-JP" dirty="0"/>
            </a:br>
            <a:r>
              <a:rPr kumimoji="1" lang="ja-JP" altLang="en-US"/>
              <a:t>共同研究により、</a:t>
            </a:r>
            <a:r>
              <a:rPr lang="ja-JP" altLang="en-US"/>
              <a:t>高速な</a:t>
            </a:r>
            <a:r>
              <a:rPr kumimoji="1" lang="en-US" altLang="ja-JP" dirty="0"/>
              <a:t>GPU</a:t>
            </a:r>
            <a:r>
              <a:rPr lang="ja-JP" altLang="en-US"/>
              <a:t>版の開発が行われてきた</a:t>
            </a:r>
          </a:p>
          <a:p>
            <a:pPr lvl="1">
              <a:buFont typeface="Wingdings" pitchFamily="2" charset="2"/>
              <a:buChar char="Ø"/>
            </a:pPr>
            <a:endParaRPr lang="en-US" altLang="ja-JP" dirty="0"/>
          </a:p>
        </p:txBody>
      </p:sp>
      <p:sp>
        <p:nvSpPr>
          <p:cNvPr id="4" name="スライド番号プレースホルダー 3">
            <a:extLst>
              <a:ext uri="{FF2B5EF4-FFF2-40B4-BE49-F238E27FC236}">
                <a16:creationId xmlns:a16="http://schemas.microsoft.com/office/drawing/2014/main" id="{13009C68-2292-C9BC-C27F-2A2FB8E58FF4}"/>
              </a:ext>
            </a:extLst>
          </p:cNvPr>
          <p:cNvSpPr>
            <a:spLocks noGrp="1"/>
          </p:cNvSpPr>
          <p:nvPr>
            <p:ph type="sldNum" sz="quarter" idx="12"/>
          </p:nvPr>
        </p:nvSpPr>
        <p:spPr/>
        <p:txBody>
          <a:bodyPr/>
          <a:lstStyle/>
          <a:p>
            <a:fld id="{4C0EED71-32F9-6E40-B712-634CC8A327A2}" type="slidenum">
              <a:rPr kumimoji="1" lang="ja-JP" altLang="en-US" smtClean="0"/>
              <a:t>2</a:t>
            </a:fld>
            <a:endParaRPr kumimoji="1" lang="ja-JP" altLang="en-US"/>
          </a:p>
        </p:txBody>
      </p:sp>
      <p:pic>
        <p:nvPicPr>
          <p:cNvPr id="8" name="図 7" descr="レゴ, おもちゃ, テーブル が含まれている画像&#10;&#10;AI によって生成されたコンテンツは間違っている可能性があります。">
            <a:extLst>
              <a:ext uri="{FF2B5EF4-FFF2-40B4-BE49-F238E27FC236}">
                <a16:creationId xmlns:a16="http://schemas.microsoft.com/office/drawing/2014/main" id="{9FC6A4F6-5FE9-F338-45CC-DFA8FDAC7210}"/>
              </a:ext>
            </a:extLst>
          </p:cNvPr>
          <p:cNvPicPr>
            <a:picLocks noChangeAspect="1"/>
          </p:cNvPicPr>
          <p:nvPr/>
        </p:nvPicPr>
        <p:blipFill>
          <a:blip r:embed="rId3"/>
          <a:stretch>
            <a:fillRect/>
          </a:stretch>
        </p:blipFill>
        <p:spPr>
          <a:xfrm>
            <a:off x="8019965" y="136525"/>
            <a:ext cx="3333835" cy="2293792"/>
          </a:xfrm>
          <a:prstGeom prst="rect">
            <a:avLst/>
          </a:prstGeom>
        </p:spPr>
      </p:pic>
      <p:sp>
        <p:nvSpPr>
          <p:cNvPr id="10" name="テキスト ボックス 9">
            <a:extLst>
              <a:ext uri="{FF2B5EF4-FFF2-40B4-BE49-F238E27FC236}">
                <a16:creationId xmlns:a16="http://schemas.microsoft.com/office/drawing/2014/main" id="{F3B140A1-1842-A767-1F5B-C98E6FA6CFA0}"/>
              </a:ext>
            </a:extLst>
          </p:cNvPr>
          <p:cNvSpPr txBox="1"/>
          <p:nvPr/>
        </p:nvSpPr>
        <p:spPr>
          <a:xfrm>
            <a:off x="5537200" y="6356350"/>
            <a:ext cx="6654800" cy="369332"/>
          </a:xfrm>
          <a:prstGeom prst="rect">
            <a:avLst/>
          </a:prstGeom>
          <a:noFill/>
        </p:spPr>
        <p:txBody>
          <a:bodyPr wrap="square" rtlCol="0">
            <a:spAutoFit/>
          </a:bodyPr>
          <a:lstStyle/>
          <a:p>
            <a:r>
              <a:rPr lang="ja-JP" altLang="en-US"/>
              <a:t>写真の提供</a:t>
            </a:r>
            <a:r>
              <a:rPr lang="en-US" altLang="ja-JP" dirty="0"/>
              <a:t>:</a:t>
            </a:r>
            <a:r>
              <a:rPr lang="ja-JP" altLang="en-US"/>
              <a:t>日本原子力研究機構</a:t>
            </a:r>
            <a:r>
              <a:rPr lang="en-US" altLang="ja-JP" dirty="0"/>
              <a:t> </a:t>
            </a:r>
            <a:r>
              <a:rPr lang="ja-JP" altLang="en-US"/>
              <a:t>佐藤拓人研究員</a:t>
            </a:r>
            <a:endParaRPr kumimoji="1" lang="ja-JP" altLang="en-US"/>
          </a:p>
        </p:txBody>
      </p:sp>
    </p:spTree>
    <p:extLst>
      <p:ext uri="{BB962C8B-B14F-4D97-AF65-F5344CB8AC3E}">
        <p14:creationId xmlns:p14="http://schemas.microsoft.com/office/powerpoint/2010/main" val="404954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10A65-DB67-5745-C692-F0C07917F0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EA1DF1-4565-DE6A-1C12-AC086B4D0F92}"/>
              </a:ext>
            </a:extLst>
          </p:cNvPr>
          <p:cNvSpPr>
            <a:spLocks noGrp="1"/>
          </p:cNvSpPr>
          <p:nvPr>
            <p:ph type="title"/>
          </p:nvPr>
        </p:nvSpPr>
        <p:spPr/>
        <p:txBody>
          <a:bodyPr/>
          <a:lstStyle/>
          <a:p>
            <a:r>
              <a:rPr kumimoji="1" lang="en-US" altLang="ja-JP" dirty="0"/>
              <a:t>Pegasus</a:t>
            </a:r>
            <a:r>
              <a:rPr kumimoji="1" lang="ja-JP" altLang="en-US"/>
              <a:t>での</a:t>
            </a:r>
            <a:r>
              <a:rPr kumimoji="1" lang="ja-JP"/>
              <a:t>性能評価</a:t>
            </a:r>
          </a:p>
        </p:txBody>
      </p:sp>
      <p:sp>
        <p:nvSpPr>
          <p:cNvPr id="3" name="コンテンツ プレースホルダー 2">
            <a:extLst>
              <a:ext uri="{FF2B5EF4-FFF2-40B4-BE49-F238E27FC236}">
                <a16:creationId xmlns:a16="http://schemas.microsoft.com/office/drawing/2014/main" id="{E6D5D4F0-A427-6780-5960-6E71D68C67D8}"/>
              </a:ext>
            </a:extLst>
          </p:cNvPr>
          <p:cNvSpPr>
            <a:spLocks noGrp="1"/>
          </p:cNvSpPr>
          <p:nvPr>
            <p:ph idx="1"/>
          </p:nvPr>
        </p:nvSpPr>
        <p:spPr/>
        <p:txBody>
          <a:bodyPr>
            <a:normAutofit/>
          </a:bodyPr>
          <a:lstStyle/>
          <a:p>
            <a:r>
              <a:rPr kumimoji="1" lang="ja-JP" sz="2000"/>
              <a:t>全体の実行時間の比較</a:t>
            </a:r>
            <a:r>
              <a:rPr kumimoji="1" lang="ja-JP" altLang="ja-JP" sz="2000"/>
              <a:t>(ミスト以外</a:t>
            </a:r>
            <a:r>
              <a:rPr kumimoji="1" lang="ja-JP" altLang="en-US" sz="2000"/>
              <a:t>の部分を</a:t>
            </a:r>
            <a:r>
              <a:rPr kumimoji="1" lang="ja-JP" altLang="ja-JP" sz="2000"/>
              <a:t>GPU</a:t>
            </a:r>
            <a:r>
              <a:rPr kumimoji="1" lang="ja-JP" altLang="en-US" sz="2000"/>
              <a:t>で実行したバージョン</a:t>
            </a:r>
            <a:r>
              <a:rPr lang="ja-JP" altLang="ja-JP" sz="2000"/>
              <a:t> VS GPU版</a:t>
            </a:r>
            <a:r>
              <a:rPr kumimoji="1" lang="ja-JP" altLang="ja-JP" sz="2000"/>
              <a:t>)</a:t>
            </a:r>
            <a:endParaRPr lang="en-US" altLang="ja-JP" sz="2000" dirty="0"/>
          </a:p>
          <a:p>
            <a:r>
              <a:rPr lang="ja-JP" altLang="en-US" sz="2000"/>
              <a:t>全</a:t>
            </a:r>
            <a:r>
              <a:rPr lang="en-US" altLang="ja-JP" sz="2000" dirty="0"/>
              <a:t>GPU</a:t>
            </a:r>
            <a:r>
              <a:rPr lang="ja-JP" altLang="en-US" sz="2000"/>
              <a:t>版の方が最大で</a:t>
            </a:r>
            <a:r>
              <a:rPr lang="en-US" altLang="ja-JP" sz="2000" dirty="0"/>
              <a:t>1.3</a:t>
            </a:r>
            <a:r>
              <a:rPr lang="ja-JP" altLang="en-US" sz="2000"/>
              <a:t>倍高速</a:t>
            </a:r>
            <a:endParaRPr lang="en-US" altLang="ja-JP" sz="2000" dirty="0"/>
          </a:p>
          <a:p>
            <a:r>
              <a:rPr lang="ja-JP" altLang="en-US" sz="2000"/>
              <a:t>ミストの実行時間が減少し、</a:t>
            </a:r>
            <a:br>
              <a:rPr lang="en-US" altLang="ja-JP" sz="2000" dirty="0"/>
            </a:br>
            <a:r>
              <a:rPr kumimoji="1" lang="ja-JP" altLang="en-US" sz="2000"/>
              <a:t>メモリコピーがなくなることで</a:t>
            </a:r>
            <a:br>
              <a:rPr kumimoji="1" lang="en-US" altLang="ja-JP" sz="2000" dirty="0"/>
            </a:br>
            <a:r>
              <a:rPr kumimoji="1" lang="ja-JP" altLang="en-US" sz="2000"/>
              <a:t>実行時間を大きく削減できた。</a:t>
            </a:r>
            <a:endParaRPr kumimoji="1" lang="ja-JP" sz="2000"/>
          </a:p>
        </p:txBody>
      </p:sp>
      <p:pic>
        <p:nvPicPr>
          <p:cNvPr id="10" name="図 9" descr="グラフ&#10;&#10;AI によって生成されたコンテンツは間違っている可能性があります。">
            <a:extLst>
              <a:ext uri="{FF2B5EF4-FFF2-40B4-BE49-F238E27FC236}">
                <a16:creationId xmlns:a16="http://schemas.microsoft.com/office/drawing/2014/main" id="{AE051C10-164D-E879-EEE8-7EBEA9BE40BD}"/>
              </a:ext>
            </a:extLst>
          </p:cNvPr>
          <p:cNvPicPr>
            <a:picLocks noChangeAspect="1"/>
          </p:cNvPicPr>
          <p:nvPr/>
        </p:nvPicPr>
        <p:blipFill>
          <a:blip r:embed="rId3"/>
          <a:stretch>
            <a:fillRect/>
          </a:stretch>
        </p:blipFill>
        <p:spPr>
          <a:xfrm>
            <a:off x="4951351" y="2582528"/>
            <a:ext cx="6763320" cy="4275472"/>
          </a:xfrm>
          <a:prstGeom prst="rect">
            <a:avLst/>
          </a:prstGeom>
        </p:spPr>
      </p:pic>
      <p:sp>
        <p:nvSpPr>
          <p:cNvPr id="11" name="スライド番号プレースホルダー 10">
            <a:extLst>
              <a:ext uri="{FF2B5EF4-FFF2-40B4-BE49-F238E27FC236}">
                <a16:creationId xmlns:a16="http://schemas.microsoft.com/office/drawing/2014/main" id="{1434950C-1D2E-CE5F-A4C2-ADBFC65DAE1F}"/>
              </a:ext>
            </a:extLst>
          </p:cNvPr>
          <p:cNvSpPr>
            <a:spLocks noGrp="1"/>
          </p:cNvSpPr>
          <p:nvPr>
            <p:ph type="sldNum" sz="quarter" idx="12"/>
          </p:nvPr>
        </p:nvSpPr>
        <p:spPr/>
        <p:txBody>
          <a:bodyPr/>
          <a:lstStyle/>
          <a:p>
            <a:fld id="{4C0EED71-32F9-6E40-B712-634CC8A327A2}" type="slidenum">
              <a:rPr kumimoji="1" lang="ja-JP" altLang="en-US" smtClean="0"/>
              <a:t>20</a:t>
            </a:fld>
            <a:endParaRPr kumimoji="1" lang="ja-JP" altLang="en-US"/>
          </a:p>
        </p:txBody>
      </p:sp>
      <p:grpSp>
        <p:nvGrpSpPr>
          <p:cNvPr id="13" name="グループ化 12">
            <a:extLst>
              <a:ext uri="{FF2B5EF4-FFF2-40B4-BE49-F238E27FC236}">
                <a16:creationId xmlns:a16="http://schemas.microsoft.com/office/drawing/2014/main" id="{52F4F396-3690-9126-D2B0-66D3485059F3}"/>
              </a:ext>
            </a:extLst>
          </p:cNvPr>
          <p:cNvGrpSpPr/>
          <p:nvPr/>
        </p:nvGrpSpPr>
        <p:grpSpPr>
          <a:xfrm>
            <a:off x="6714836" y="3578491"/>
            <a:ext cx="1895764" cy="474828"/>
            <a:chOff x="2011605" y="4494620"/>
            <a:chExt cx="1895764" cy="474828"/>
          </a:xfrm>
        </p:grpSpPr>
        <p:cxnSp>
          <p:nvCxnSpPr>
            <p:cNvPr id="14" name="直線矢印コネクタ 13">
              <a:extLst>
                <a:ext uri="{FF2B5EF4-FFF2-40B4-BE49-F238E27FC236}">
                  <a16:creationId xmlns:a16="http://schemas.microsoft.com/office/drawing/2014/main" id="{8A261AAC-32CF-D0C5-6247-683612F74A20}"/>
                </a:ext>
              </a:extLst>
            </p:cNvPr>
            <p:cNvCxnSpPr>
              <a:cxnSpLocks/>
            </p:cNvCxnSpPr>
            <p:nvPr/>
          </p:nvCxnSpPr>
          <p:spPr>
            <a:xfrm>
              <a:off x="2011605" y="4758456"/>
              <a:ext cx="646546" cy="2109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34F8549F-5D75-487E-E03A-C607041684A2}"/>
                </a:ext>
              </a:extLst>
            </p:cNvPr>
            <p:cNvSpPr txBox="1"/>
            <p:nvPr/>
          </p:nvSpPr>
          <p:spPr>
            <a:xfrm>
              <a:off x="2232776" y="4494620"/>
              <a:ext cx="1674593" cy="369332"/>
            </a:xfrm>
            <a:prstGeom prst="rect">
              <a:avLst/>
            </a:prstGeom>
            <a:solidFill>
              <a:schemeClr val="tx2">
                <a:lumMod val="50000"/>
                <a:lumOff val="50000"/>
              </a:schemeClr>
            </a:solidFill>
          </p:spPr>
          <p:txBody>
            <a:bodyPr wrap="square" rtlCol="0">
              <a:spAutoFit/>
            </a:bodyPr>
            <a:lstStyle/>
            <a:p>
              <a:r>
                <a:rPr lang="en-US" altLang="ja-JP" dirty="0">
                  <a:solidFill>
                    <a:schemeClr val="bg1"/>
                  </a:solidFill>
                </a:rPr>
                <a:t>1</a:t>
              </a:r>
              <a:r>
                <a:rPr kumimoji="1" lang="en-US" altLang="ja-JP" dirty="0">
                  <a:solidFill>
                    <a:schemeClr val="bg1"/>
                  </a:solidFill>
                </a:rPr>
                <a:t>.3</a:t>
              </a:r>
              <a:r>
                <a:rPr kumimoji="1" lang="ja-JP" altLang="en-US">
                  <a:solidFill>
                    <a:schemeClr val="bg1"/>
                  </a:solidFill>
                </a:rPr>
                <a:t>倍の高速化</a:t>
              </a:r>
            </a:p>
          </p:txBody>
        </p:sp>
      </p:grpSp>
    </p:spTree>
    <p:extLst>
      <p:ext uri="{BB962C8B-B14F-4D97-AF65-F5344CB8AC3E}">
        <p14:creationId xmlns:p14="http://schemas.microsoft.com/office/powerpoint/2010/main" val="14365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D331-EECF-C11F-0DE4-024B71B8D2E7}"/>
            </a:ext>
          </a:extLst>
        </p:cNvPr>
        <p:cNvGrpSpPr/>
        <p:nvPr/>
      </p:nvGrpSpPr>
      <p:grpSpPr>
        <a:xfrm>
          <a:off x="0" y="0"/>
          <a:ext cx="0" cy="0"/>
          <a:chOff x="0" y="0"/>
          <a:chExt cx="0" cy="0"/>
        </a:xfrm>
      </p:grpSpPr>
      <p:pic>
        <p:nvPicPr>
          <p:cNvPr id="21" name="図 20" descr="グラフ, ヒストグラム&#10;&#10;AI によって生成されたコンテンツは間違っている可能性があります。">
            <a:extLst>
              <a:ext uri="{FF2B5EF4-FFF2-40B4-BE49-F238E27FC236}">
                <a16:creationId xmlns:a16="http://schemas.microsoft.com/office/drawing/2014/main" id="{F0E611C0-8338-8099-3F7F-4C9EE9FBD458}"/>
              </a:ext>
            </a:extLst>
          </p:cNvPr>
          <p:cNvPicPr>
            <a:picLocks noChangeAspect="1"/>
          </p:cNvPicPr>
          <p:nvPr/>
        </p:nvPicPr>
        <p:blipFill>
          <a:blip r:embed="rId3"/>
          <a:stretch>
            <a:fillRect/>
          </a:stretch>
        </p:blipFill>
        <p:spPr>
          <a:xfrm>
            <a:off x="6442837" y="2486526"/>
            <a:ext cx="5551335" cy="4234949"/>
          </a:xfrm>
          <a:prstGeom prst="rect">
            <a:avLst/>
          </a:prstGeom>
        </p:spPr>
      </p:pic>
      <p:sp>
        <p:nvSpPr>
          <p:cNvPr id="2" name="タイトル 1">
            <a:extLst>
              <a:ext uri="{FF2B5EF4-FFF2-40B4-BE49-F238E27FC236}">
                <a16:creationId xmlns:a16="http://schemas.microsoft.com/office/drawing/2014/main" id="{5E726ADC-2966-05DC-35F2-35B77F49F127}"/>
              </a:ext>
            </a:extLst>
          </p:cNvPr>
          <p:cNvSpPr>
            <a:spLocks noGrp="1"/>
          </p:cNvSpPr>
          <p:nvPr>
            <p:ph type="title"/>
          </p:nvPr>
        </p:nvSpPr>
        <p:spPr/>
        <p:txBody>
          <a:bodyPr/>
          <a:lstStyle/>
          <a:p>
            <a:r>
              <a:rPr kumimoji="1" lang="en-US" altLang="ja-JP" dirty="0"/>
              <a:t>Pegasus</a:t>
            </a:r>
            <a:r>
              <a:rPr kumimoji="1" lang="ja-JP" altLang="en-US"/>
              <a:t>での性能評価</a:t>
            </a:r>
          </a:p>
        </p:txBody>
      </p:sp>
      <p:sp>
        <p:nvSpPr>
          <p:cNvPr id="3" name="コンテンツ プレースホルダー 2">
            <a:extLst>
              <a:ext uri="{FF2B5EF4-FFF2-40B4-BE49-F238E27FC236}">
                <a16:creationId xmlns:a16="http://schemas.microsoft.com/office/drawing/2014/main" id="{C95D8092-9B2F-B31F-B480-1BCC8CBCD027}"/>
              </a:ext>
            </a:extLst>
          </p:cNvPr>
          <p:cNvSpPr>
            <a:spLocks noGrp="1"/>
          </p:cNvSpPr>
          <p:nvPr>
            <p:ph idx="1"/>
          </p:nvPr>
        </p:nvSpPr>
        <p:spPr/>
        <p:txBody>
          <a:bodyPr>
            <a:normAutofit/>
          </a:bodyPr>
          <a:lstStyle/>
          <a:p>
            <a:r>
              <a:rPr kumimoji="1" lang="ja-JP" altLang="ja-JP" sz="2000"/>
              <a:t>全体の実行時間の比較(</a:t>
            </a:r>
            <a:r>
              <a:rPr kumimoji="1" lang="en-US" altLang="ja-JP" sz="2000" dirty="0"/>
              <a:t>C</a:t>
            </a:r>
            <a:r>
              <a:rPr kumimoji="1" lang="ja-JP" altLang="ja-JP" sz="2000"/>
              <a:t>PU</a:t>
            </a:r>
            <a:r>
              <a:rPr lang="ja-JP" altLang="ja-JP" sz="2000"/>
              <a:t>版 VS GPU版</a:t>
            </a:r>
            <a:r>
              <a:rPr kumimoji="1" lang="ja-JP" altLang="ja-JP" sz="2000"/>
              <a:t>)</a:t>
            </a:r>
            <a:endParaRPr kumimoji="1" lang="en-US" altLang="ja-JP" sz="2000" dirty="0"/>
          </a:p>
          <a:p>
            <a:r>
              <a:rPr kumimoji="1" lang="en-US" altLang="ja-JP" sz="2000" dirty="0"/>
              <a:t> CPU</a:t>
            </a:r>
            <a:r>
              <a:rPr kumimoji="1" lang="ja-JP" altLang="en-US" sz="2000"/>
              <a:t>版に対して、</a:t>
            </a:r>
            <a:r>
              <a:rPr kumimoji="1" lang="en-US" altLang="ja-JP" sz="2000" dirty="0"/>
              <a:t>GPU</a:t>
            </a:r>
            <a:r>
              <a:rPr kumimoji="1" lang="ja-JP" altLang="en-US" sz="2000"/>
              <a:t>版が最大</a:t>
            </a:r>
            <a:r>
              <a:rPr lang="en-US" altLang="ja-JP" sz="2000" dirty="0"/>
              <a:t>29</a:t>
            </a:r>
            <a:r>
              <a:rPr kumimoji="1" lang="en-US" altLang="ja-JP" sz="2000" dirty="0"/>
              <a:t>.29</a:t>
            </a:r>
            <a:r>
              <a:rPr kumimoji="1" lang="ja-JP" altLang="en-US" sz="2000"/>
              <a:t>倍高速</a:t>
            </a:r>
            <a:endParaRPr kumimoji="1" lang="en-US" altLang="ja-JP" sz="2000" dirty="0"/>
          </a:p>
          <a:p>
            <a:r>
              <a:rPr lang="en-US" altLang="ja-JP" sz="2000" dirty="0"/>
              <a:t>Pegasus</a:t>
            </a:r>
            <a:r>
              <a:rPr lang="ja-JP" altLang="en-US" sz="2000"/>
              <a:t>の</a:t>
            </a:r>
            <a:r>
              <a:rPr lang="en-US" altLang="ja-JP" sz="2000" dirty="0"/>
              <a:t>CPU</a:t>
            </a:r>
            <a:r>
              <a:rPr lang="ja-JP" altLang="en-US" sz="2000"/>
              <a:t>実行の実行速度が想定よりも</a:t>
            </a:r>
            <a:br>
              <a:rPr lang="en-US" altLang="ja-JP" sz="2000" dirty="0"/>
            </a:br>
            <a:r>
              <a:rPr lang="ja-JP" altLang="en-US" sz="2000"/>
              <a:t>遅くなっている。</a:t>
            </a:r>
            <a:endParaRPr lang="en-US" altLang="ja-JP" sz="2000" dirty="0"/>
          </a:p>
          <a:p>
            <a:pPr lvl="1">
              <a:buFont typeface="Wingdings" pitchFamily="2" charset="2"/>
              <a:buChar char="Ø"/>
            </a:pPr>
            <a:r>
              <a:rPr kumimoji="1" lang="ja-JP" altLang="en-US" sz="1600"/>
              <a:t>原因は現在調査中である。</a:t>
            </a:r>
            <a:endParaRPr kumimoji="1" lang="ja-JP" altLang="ja-JP" sz="1600"/>
          </a:p>
        </p:txBody>
      </p:sp>
      <p:sp>
        <p:nvSpPr>
          <p:cNvPr id="18" name="スライド番号プレースホルダー 17">
            <a:extLst>
              <a:ext uri="{FF2B5EF4-FFF2-40B4-BE49-F238E27FC236}">
                <a16:creationId xmlns:a16="http://schemas.microsoft.com/office/drawing/2014/main" id="{633D85AD-A366-8A18-A824-A21EEE36381D}"/>
              </a:ext>
            </a:extLst>
          </p:cNvPr>
          <p:cNvSpPr>
            <a:spLocks noGrp="1"/>
          </p:cNvSpPr>
          <p:nvPr>
            <p:ph type="sldNum" sz="quarter" idx="12"/>
          </p:nvPr>
        </p:nvSpPr>
        <p:spPr/>
        <p:txBody>
          <a:bodyPr/>
          <a:lstStyle/>
          <a:p>
            <a:fld id="{4C0EED71-32F9-6E40-B712-634CC8A327A2}" type="slidenum">
              <a:rPr kumimoji="1" lang="ja-JP" altLang="en-US" smtClean="0"/>
              <a:t>21</a:t>
            </a:fld>
            <a:endParaRPr kumimoji="1" lang="ja-JP" altLang="en-US"/>
          </a:p>
        </p:txBody>
      </p:sp>
      <p:grpSp>
        <p:nvGrpSpPr>
          <p:cNvPr id="22" name="グループ化 21">
            <a:extLst>
              <a:ext uri="{FF2B5EF4-FFF2-40B4-BE49-F238E27FC236}">
                <a16:creationId xmlns:a16="http://schemas.microsoft.com/office/drawing/2014/main" id="{E890BAF3-7612-ED8F-9458-DAAB01A42E77}"/>
              </a:ext>
            </a:extLst>
          </p:cNvPr>
          <p:cNvGrpSpPr/>
          <p:nvPr/>
        </p:nvGrpSpPr>
        <p:grpSpPr>
          <a:xfrm>
            <a:off x="10293167" y="5100228"/>
            <a:ext cx="1701005" cy="629763"/>
            <a:chOff x="2011605" y="4649555"/>
            <a:chExt cx="1701005" cy="629763"/>
          </a:xfrm>
        </p:grpSpPr>
        <p:cxnSp>
          <p:nvCxnSpPr>
            <p:cNvPr id="23" name="直線矢印コネクタ 22">
              <a:extLst>
                <a:ext uri="{FF2B5EF4-FFF2-40B4-BE49-F238E27FC236}">
                  <a16:creationId xmlns:a16="http://schemas.microsoft.com/office/drawing/2014/main" id="{2E4350FF-00CF-99CF-5B05-001A0B320EDF}"/>
                </a:ext>
              </a:extLst>
            </p:cNvPr>
            <p:cNvCxnSpPr>
              <a:cxnSpLocks/>
            </p:cNvCxnSpPr>
            <p:nvPr/>
          </p:nvCxnSpPr>
          <p:spPr>
            <a:xfrm>
              <a:off x="2011605" y="4758456"/>
              <a:ext cx="323273" cy="52086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2EBDA324-2376-9CFE-E39C-5B76CB11E6E7}"/>
                </a:ext>
              </a:extLst>
            </p:cNvPr>
            <p:cNvSpPr txBox="1"/>
            <p:nvPr/>
          </p:nvSpPr>
          <p:spPr>
            <a:xfrm>
              <a:off x="2112445" y="4649555"/>
              <a:ext cx="1600165" cy="369332"/>
            </a:xfrm>
            <a:prstGeom prst="rect">
              <a:avLst/>
            </a:prstGeom>
            <a:solidFill>
              <a:schemeClr val="tx2">
                <a:lumMod val="50000"/>
                <a:lumOff val="50000"/>
              </a:schemeClr>
            </a:solidFill>
          </p:spPr>
          <p:txBody>
            <a:bodyPr wrap="square" rtlCol="0">
              <a:spAutoFit/>
            </a:bodyPr>
            <a:lstStyle/>
            <a:p>
              <a:r>
                <a:rPr lang="en-US" altLang="ja-JP" dirty="0">
                  <a:solidFill>
                    <a:schemeClr val="bg1"/>
                  </a:solidFill>
                </a:rPr>
                <a:t>29</a:t>
              </a:r>
              <a:r>
                <a:rPr kumimoji="1" lang="ja-JP" altLang="en-US">
                  <a:solidFill>
                    <a:schemeClr val="bg1"/>
                  </a:solidFill>
                </a:rPr>
                <a:t>倍の高速化</a:t>
              </a:r>
            </a:p>
          </p:txBody>
        </p:sp>
      </p:grpSp>
    </p:spTree>
    <p:extLst>
      <p:ext uri="{BB962C8B-B14F-4D97-AF65-F5344CB8AC3E}">
        <p14:creationId xmlns:p14="http://schemas.microsoft.com/office/powerpoint/2010/main" val="1646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4A9E7-95D0-56FE-10DE-B3985AB9DD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E9AE29-1BE2-E322-1C70-92484546D38A}"/>
              </a:ext>
            </a:extLst>
          </p:cNvPr>
          <p:cNvSpPr>
            <a:spLocks noGrp="1"/>
          </p:cNvSpPr>
          <p:nvPr>
            <p:ph type="title"/>
          </p:nvPr>
        </p:nvSpPr>
        <p:spPr/>
        <p:txBody>
          <a:bodyPr/>
          <a:lstStyle/>
          <a:p>
            <a:r>
              <a:rPr kumimoji="1" lang="en-US" altLang="ja-JP" dirty="0"/>
              <a:t>Pegasus</a:t>
            </a:r>
            <a:r>
              <a:rPr kumimoji="1" lang="ja-JP" altLang="en-US"/>
              <a:t>での性能評価</a:t>
            </a:r>
          </a:p>
        </p:txBody>
      </p:sp>
      <p:sp>
        <p:nvSpPr>
          <p:cNvPr id="3" name="コンテンツ プレースホルダー 2">
            <a:extLst>
              <a:ext uri="{FF2B5EF4-FFF2-40B4-BE49-F238E27FC236}">
                <a16:creationId xmlns:a16="http://schemas.microsoft.com/office/drawing/2014/main" id="{FBB7E2AE-6D14-BF63-985B-0CCF593F41DB}"/>
              </a:ext>
            </a:extLst>
          </p:cNvPr>
          <p:cNvSpPr>
            <a:spLocks noGrp="1"/>
          </p:cNvSpPr>
          <p:nvPr>
            <p:ph idx="1"/>
          </p:nvPr>
        </p:nvSpPr>
        <p:spPr/>
        <p:txBody>
          <a:bodyPr>
            <a:normAutofit/>
          </a:bodyPr>
          <a:lstStyle/>
          <a:p>
            <a:r>
              <a:rPr kumimoji="1" lang="en-US" altLang="ja-JP" sz="2000" dirty="0"/>
              <a:t>Pegasus</a:t>
            </a:r>
            <a:r>
              <a:rPr kumimoji="1" lang="ja-JP" altLang="en-US" sz="2000"/>
              <a:t>における</a:t>
            </a:r>
            <a:r>
              <a:rPr kumimoji="1" lang="en-US" altLang="ja-JP" sz="2000" dirty="0"/>
              <a:t>GPU</a:t>
            </a:r>
            <a:r>
              <a:rPr lang="ja-JP" altLang="en-US" sz="2000"/>
              <a:t>版の実行時間を計測し、並列化効率を求めた。</a:t>
            </a:r>
            <a:endParaRPr lang="en-US" altLang="ja-JP" sz="2000" dirty="0"/>
          </a:p>
          <a:p>
            <a:pPr lvl="1">
              <a:buFont typeface="Wingdings" pitchFamily="2" charset="2"/>
              <a:buChar char="Ø"/>
            </a:pPr>
            <a:r>
              <a:rPr lang="ja-JP" altLang="en-US" sz="1600"/>
              <a:t>並列化効率</a:t>
            </a:r>
            <a:r>
              <a:rPr lang="en-US" altLang="ja-JP" sz="1600" dirty="0"/>
              <a:t> = &lt;</a:t>
            </a:r>
            <a:r>
              <a:rPr lang="ja-JP" altLang="en-US" sz="1600"/>
              <a:t>実行時間の高速化率</a:t>
            </a:r>
            <a:r>
              <a:rPr lang="en-US" altLang="ja-JP" sz="1600" dirty="0"/>
              <a:t>&gt;/&lt;</a:t>
            </a:r>
            <a:r>
              <a:rPr lang="ja-JP" altLang="en-US" sz="1600"/>
              <a:t>並列度</a:t>
            </a:r>
            <a:r>
              <a:rPr lang="en-US" altLang="ja-JP" sz="1600" dirty="0"/>
              <a:t>&gt;</a:t>
            </a:r>
          </a:p>
          <a:p>
            <a:pPr lvl="1">
              <a:buFont typeface="Wingdings" pitchFamily="2" charset="2"/>
              <a:buChar char="Ø"/>
            </a:pPr>
            <a:r>
              <a:rPr kumimoji="1" lang="ja-JP" altLang="en-US" sz="1600"/>
              <a:t>通常、ノード数が増えると通信のオーバーヘッドなどで並列化</a:t>
            </a:r>
            <a:r>
              <a:rPr lang="ja-JP" altLang="en-US" sz="1600"/>
              <a:t>効率は</a:t>
            </a:r>
            <a:r>
              <a:rPr lang="en-US" altLang="ja-JP" sz="1600" dirty="0"/>
              <a:t>1</a:t>
            </a:r>
            <a:r>
              <a:rPr lang="ja-JP" altLang="en-US" sz="1600"/>
              <a:t>未満になってしまう。</a:t>
            </a:r>
            <a:endParaRPr lang="en-US" altLang="ja-JP" sz="1600" dirty="0"/>
          </a:p>
          <a:p>
            <a:r>
              <a:rPr kumimoji="1" lang="en-US" altLang="ja-JP" sz="2000" dirty="0"/>
              <a:t>16</a:t>
            </a:r>
            <a:r>
              <a:rPr kumimoji="1" lang="ja-JP" altLang="en-US" sz="2000"/>
              <a:t>ノード実行で並列化効率</a:t>
            </a:r>
            <a:br>
              <a:rPr kumimoji="1" lang="en-US" altLang="ja-JP" sz="2000" dirty="0"/>
            </a:br>
            <a:r>
              <a:rPr kumimoji="1" lang="ja-JP" altLang="en-US" sz="2000"/>
              <a:t>が</a:t>
            </a:r>
            <a:r>
              <a:rPr kumimoji="1" lang="en-US" altLang="ja-JP" sz="2000" dirty="0"/>
              <a:t>1.22</a:t>
            </a:r>
            <a:r>
              <a:rPr kumimoji="1" lang="ja-JP" altLang="en-US" sz="2000"/>
              <a:t>で最大となった。</a:t>
            </a:r>
            <a:endParaRPr kumimoji="1" lang="en-US" altLang="ja-JP" sz="2000" dirty="0"/>
          </a:p>
          <a:p>
            <a:pPr lvl="1">
              <a:buFont typeface="Wingdings" pitchFamily="2" charset="2"/>
              <a:buChar char="Ø"/>
            </a:pPr>
            <a:r>
              <a:rPr kumimoji="1" lang="ja-JP" altLang="en-US" sz="1600"/>
              <a:t>並列実行することで、</a:t>
            </a:r>
            <a:br>
              <a:rPr kumimoji="1" lang="en-US" altLang="ja-JP" sz="1600" dirty="0"/>
            </a:br>
            <a:r>
              <a:rPr kumimoji="1" lang="ja-JP" altLang="en-US" sz="1600"/>
              <a:t>むしろ計算リソースあたりの</a:t>
            </a:r>
            <a:br>
              <a:rPr kumimoji="1" lang="en-US" altLang="ja-JP" sz="1600" dirty="0"/>
            </a:br>
            <a:r>
              <a:rPr lang="ja-JP" altLang="en-US" sz="1600"/>
              <a:t>処理速度</a:t>
            </a:r>
            <a:r>
              <a:rPr kumimoji="1" lang="ja-JP" altLang="en-US" sz="1600"/>
              <a:t>が上がった。</a:t>
            </a:r>
            <a:endParaRPr kumimoji="1" lang="en-US" altLang="ja-JP" sz="2000" dirty="0"/>
          </a:p>
          <a:p>
            <a:r>
              <a:rPr lang="ja-JP" altLang="en-US" sz="2000"/>
              <a:t>キャッシュヒット率の改善と</a:t>
            </a:r>
            <a:br>
              <a:rPr lang="en-US" altLang="ja-JP" sz="2000" dirty="0"/>
            </a:br>
            <a:r>
              <a:rPr lang="ja-JP" altLang="en-US" sz="2000"/>
              <a:t>十分な並列度の確保が両立</a:t>
            </a:r>
            <a:br>
              <a:rPr lang="en-US" altLang="ja-JP" sz="2000" dirty="0"/>
            </a:br>
            <a:r>
              <a:rPr lang="ja-JP" altLang="en-US" sz="2000"/>
              <a:t>できていたのが要因と思わ</a:t>
            </a:r>
            <a:br>
              <a:rPr lang="en-US" altLang="ja-JP" sz="2000" dirty="0"/>
            </a:br>
            <a:r>
              <a:rPr lang="ja-JP" altLang="en-US" sz="2000"/>
              <a:t>れる。</a:t>
            </a:r>
            <a:endParaRPr lang="en-US" altLang="ja-JP" sz="2000" dirty="0"/>
          </a:p>
        </p:txBody>
      </p:sp>
      <p:pic>
        <p:nvPicPr>
          <p:cNvPr id="8" name="図 7" descr="グラフ, 折れ線グラフ&#10;&#10;AI によって生成されたコンテンツは間違っている可能性があります。">
            <a:extLst>
              <a:ext uri="{FF2B5EF4-FFF2-40B4-BE49-F238E27FC236}">
                <a16:creationId xmlns:a16="http://schemas.microsoft.com/office/drawing/2014/main" id="{DBA63F71-88DA-60E4-F8D3-F4A4D17C1A9F}"/>
              </a:ext>
            </a:extLst>
          </p:cNvPr>
          <p:cNvPicPr>
            <a:picLocks noChangeAspect="1"/>
          </p:cNvPicPr>
          <p:nvPr/>
        </p:nvPicPr>
        <p:blipFill>
          <a:blip r:embed="rId3"/>
          <a:stretch>
            <a:fillRect/>
          </a:stretch>
        </p:blipFill>
        <p:spPr>
          <a:xfrm>
            <a:off x="4956572" y="2860650"/>
            <a:ext cx="7235428" cy="3997350"/>
          </a:xfrm>
          <a:prstGeom prst="rect">
            <a:avLst/>
          </a:prstGeom>
        </p:spPr>
      </p:pic>
      <p:sp>
        <p:nvSpPr>
          <p:cNvPr id="9" name="スライド番号プレースホルダー 8">
            <a:extLst>
              <a:ext uri="{FF2B5EF4-FFF2-40B4-BE49-F238E27FC236}">
                <a16:creationId xmlns:a16="http://schemas.microsoft.com/office/drawing/2014/main" id="{2C6158F7-BBDE-2FE4-6277-036DC34A17C0}"/>
              </a:ext>
            </a:extLst>
          </p:cNvPr>
          <p:cNvSpPr>
            <a:spLocks noGrp="1"/>
          </p:cNvSpPr>
          <p:nvPr>
            <p:ph type="sldNum" sz="quarter" idx="12"/>
          </p:nvPr>
        </p:nvSpPr>
        <p:spPr/>
        <p:txBody>
          <a:bodyPr/>
          <a:lstStyle/>
          <a:p>
            <a:fld id="{4C0EED71-32F9-6E40-B712-634CC8A327A2}" type="slidenum">
              <a:rPr kumimoji="1" lang="ja-JP" altLang="en-US" smtClean="0"/>
              <a:t>22</a:t>
            </a:fld>
            <a:endParaRPr kumimoji="1" lang="ja-JP" altLang="en-US"/>
          </a:p>
        </p:txBody>
      </p:sp>
      <p:grpSp>
        <p:nvGrpSpPr>
          <p:cNvPr id="10" name="グループ化 9">
            <a:extLst>
              <a:ext uri="{FF2B5EF4-FFF2-40B4-BE49-F238E27FC236}">
                <a16:creationId xmlns:a16="http://schemas.microsoft.com/office/drawing/2014/main" id="{62681ECF-DB12-1DB7-2308-3B2C61C6AFE9}"/>
              </a:ext>
            </a:extLst>
          </p:cNvPr>
          <p:cNvGrpSpPr/>
          <p:nvPr/>
        </p:nvGrpSpPr>
        <p:grpSpPr>
          <a:xfrm>
            <a:off x="8167607" y="3816628"/>
            <a:ext cx="2510725" cy="369332"/>
            <a:chOff x="1849282" y="4188792"/>
            <a:chExt cx="2510725" cy="369332"/>
          </a:xfrm>
        </p:grpSpPr>
        <p:cxnSp>
          <p:nvCxnSpPr>
            <p:cNvPr id="11" name="直線矢印コネクタ 10">
              <a:extLst>
                <a:ext uri="{FF2B5EF4-FFF2-40B4-BE49-F238E27FC236}">
                  <a16:creationId xmlns:a16="http://schemas.microsoft.com/office/drawing/2014/main" id="{5A075D53-B895-E3E1-96C9-A8A564C4466D}"/>
                </a:ext>
              </a:extLst>
            </p:cNvPr>
            <p:cNvCxnSpPr>
              <a:cxnSpLocks/>
              <a:stCxn id="12" idx="1"/>
            </p:cNvCxnSpPr>
            <p:nvPr/>
          </p:nvCxnSpPr>
          <p:spPr>
            <a:xfrm flipH="1">
              <a:off x="1849282" y="4373458"/>
              <a:ext cx="445132" cy="8189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821EFF00-5563-5502-A445-AF5A60B53A22}"/>
                </a:ext>
              </a:extLst>
            </p:cNvPr>
            <p:cNvSpPr txBox="1"/>
            <p:nvPr/>
          </p:nvSpPr>
          <p:spPr>
            <a:xfrm>
              <a:off x="2294414" y="4188792"/>
              <a:ext cx="2065593" cy="369332"/>
            </a:xfrm>
            <a:prstGeom prst="rect">
              <a:avLst/>
            </a:prstGeom>
            <a:solidFill>
              <a:schemeClr val="tx2">
                <a:lumMod val="50000"/>
                <a:lumOff val="50000"/>
              </a:schemeClr>
            </a:solidFill>
          </p:spPr>
          <p:txBody>
            <a:bodyPr wrap="square" rtlCol="0">
              <a:spAutoFit/>
            </a:bodyPr>
            <a:lstStyle/>
            <a:p>
              <a:r>
                <a:rPr lang="ja-JP" altLang="en-US">
                  <a:solidFill>
                    <a:schemeClr val="bg1"/>
                  </a:solidFill>
                </a:rPr>
                <a:t>並列化効率が</a:t>
              </a:r>
              <a:r>
                <a:rPr lang="en-US" altLang="ja-JP" dirty="0">
                  <a:solidFill>
                    <a:schemeClr val="bg1"/>
                  </a:solidFill>
                </a:rPr>
                <a:t>1.22</a:t>
              </a:r>
              <a:endParaRPr kumimoji="1" lang="ja-JP" altLang="en-US">
                <a:solidFill>
                  <a:schemeClr val="bg1"/>
                </a:solidFill>
              </a:endParaRPr>
            </a:p>
          </p:txBody>
        </p:sp>
      </p:grpSp>
    </p:spTree>
    <p:extLst>
      <p:ext uri="{BB962C8B-B14F-4D97-AF65-F5344CB8AC3E}">
        <p14:creationId xmlns:p14="http://schemas.microsoft.com/office/powerpoint/2010/main" val="26042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E36395-3953-BB4E-5198-8D6FCF6A1410}"/>
              </a:ext>
            </a:extLst>
          </p:cNvPr>
          <p:cNvSpPr>
            <a:spLocks noGrp="1"/>
          </p:cNvSpPr>
          <p:nvPr>
            <p:ph type="title"/>
          </p:nvPr>
        </p:nvSpPr>
        <p:spPr/>
        <p:txBody>
          <a:bodyPr/>
          <a:lstStyle/>
          <a:p>
            <a:r>
              <a:rPr kumimoji="1" lang="ja-JP" altLang="en-US"/>
              <a:t>結論</a:t>
            </a:r>
          </a:p>
        </p:txBody>
      </p:sp>
      <p:sp>
        <p:nvSpPr>
          <p:cNvPr id="3" name="コンテンツ プレースホルダー 2">
            <a:extLst>
              <a:ext uri="{FF2B5EF4-FFF2-40B4-BE49-F238E27FC236}">
                <a16:creationId xmlns:a16="http://schemas.microsoft.com/office/drawing/2014/main" id="{1AFFC67F-EB5C-EBFE-5391-B9FBC821BB60}"/>
              </a:ext>
            </a:extLst>
          </p:cNvPr>
          <p:cNvSpPr>
            <a:spLocks noGrp="1"/>
          </p:cNvSpPr>
          <p:nvPr>
            <p:ph idx="1"/>
          </p:nvPr>
        </p:nvSpPr>
        <p:spPr/>
        <p:txBody>
          <a:bodyPr/>
          <a:lstStyle/>
          <a:p>
            <a:r>
              <a:rPr kumimoji="1" lang="ja-JP" altLang="en-US"/>
              <a:t>ドライミストの計算の</a:t>
            </a:r>
            <a:r>
              <a:rPr kumimoji="1" lang="en-US" altLang="ja-JP" dirty="0"/>
              <a:t>GPU</a:t>
            </a:r>
            <a:r>
              <a:rPr kumimoji="1" lang="ja-JP" altLang="en-US"/>
              <a:t>オフロードを行うことで、計算の</a:t>
            </a:r>
            <a:br>
              <a:rPr kumimoji="1" lang="en-US" altLang="ja-JP" dirty="0"/>
            </a:br>
            <a:r>
              <a:rPr kumimoji="1" lang="ja-JP" altLang="en-US"/>
              <a:t>最大</a:t>
            </a:r>
            <a:r>
              <a:rPr kumimoji="1" lang="en-US" altLang="ja-JP" dirty="0"/>
              <a:t>39.81</a:t>
            </a:r>
            <a:r>
              <a:rPr kumimoji="1" lang="ja-JP" altLang="en-US"/>
              <a:t>倍</a:t>
            </a:r>
            <a:r>
              <a:rPr kumimoji="1" lang="en-US" altLang="ja-JP" dirty="0"/>
              <a:t>(Cygnus)</a:t>
            </a:r>
            <a:r>
              <a:rPr kumimoji="1" lang="ja-JP" altLang="en-US"/>
              <a:t>・</a:t>
            </a:r>
            <a:r>
              <a:rPr kumimoji="1" lang="en-US" altLang="ja-JP" dirty="0"/>
              <a:t>67.81</a:t>
            </a:r>
            <a:r>
              <a:rPr kumimoji="1" lang="ja-JP" altLang="en-US"/>
              <a:t>倍</a:t>
            </a:r>
            <a:r>
              <a:rPr kumimoji="1" lang="en-US" altLang="ja-JP" dirty="0"/>
              <a:t>(Pegasus)</a:t>
            </a:r>
            <a:r>
              <a:rPr lang="ja-JP" altLang="en-US"/>
              <a:t>の</a:t>
            </a:r>
            <a:r>
              <a:rPr kumimoji="1" lang="ja-JP" altLang="en-US"/>
              <a:t>高速化を達成できた。</a:t>
            </a:r>
            <a:r>
              <a:rPr lang="ja-JP" altLang="en-US"/>
              <a:t>また、全体の実行時間も最大</a:t>
            </a:r>
            <a:r>
              <a:rPr lang="en-US" altLang="ja-JP" dirty="0"/>
              <a:t>1.3</a:t>
            </a:r>
            <a:r>
              <a:rPr lang="ja-JP" altLang="en-US"/>
              <a:t>倍</a:t>
            </a:r>
            <a:r>
              <a:rPr kumimoji="1" lang="en-US" altLang="ja-JP" dirty="0"/>
              <a:t>(Cygnus</a:t>
            </a:r>
            <a:r>
              <a:rPr kumimoji="1" lang="ja-JP" altLang="en-US"/>
              <a:t>・</a:t>
            </a:r>
            <a:r>
              <a:rPr kumimoji="1" lang="en-US" altLang="ja-JP" dirty="0"/>
              <a:t>Pegasus)</a:t>
            </a:r>
            <a:r>
              <a:rPr lang="ja-JP" altLang="en-US"/>
              <a:t>高速になった。</a:t>
            </a:r>
            <a:endParaRPr lang="en-US" altLang="ja-JP" dirty="0"/>
          </a:p>
          <a:p>
            <a:r>
              <a:rPr kumimoji="1" lang="ja-JP" altLang="en-US"/>
              <a:t>ドライミストの計算を実装後</a:t>
            </a:r>
            <a:r>
              <a:rPr lang="ja-JP" altLang="en-US"/>
              <a:t>、</a:t>
            </a:r>
            <a:r>
              <a:rPr lang="en-US" altLang="ja-JP" dirty="0"/>
              <a:t>GPU</a:t>
            </a:r>
            <a:r>
              <a:rPr lang="ja-JP" altLang="en-US"/>
              <a:t>版</a:t>
            </a:r>
            <a:r>
              <a:rPr lang="en-US" altLang="ja-JP" dirty="0"/>
              <a:t>City-LES</a:t>
            </a:r>
            <a:r>
              <a:rPr lang="ja-JP" altLang="en-US"/>
              <a:t>は</a:t>
            </a:r>
            <a:r>
              <a:rPr lang="en-US" altLang="ja-JP" dirty="0"/>
              <a:t>CPU</a:t>
            </a:r>
            <a:r>
              <a:rPr lang="ja-JP" altLang="en-US"/>
              <a:t>版</a:t>
            </a:r>
            <a:r>
              <a:rPr lang="en-US" altLang="ja-JP" dirty="0"/>
              <a:t>City-LES</a:t>
            </a:r>
            <a:r>
              <a:rPr lang="ja-JP" altLang="en-US"/>
              <a:t>と比較し最大</a:t>
            </a:r>
            <a:r>
              <a:rPr lang="en-US" altLang="ja-JP" dirty="0"/>
              <a:t>15.09</a:t>
            </a:r>
            <a:r>
              <a:rPr lang="ja-JP" altLang="en-US"/>
              <a:t>倍</a:t>
            </a:r>
            <a:r>
              <a:rPr lang="en-US" altLang="ja-JP" dirty="0"/>
              <a:t>(Cygnus)</a:t>
            </a:r>
            <a:r>
              <a:rPr lang="ja-JP" altLang="en-US"/>
              <a:t>・</a:t>
            </a:r>
            <a:r>
              <a:rPr lang="en-US" altLang="ja-JP" dirty="0"/>
              <a:t>29.29</a:t>
            </a:r>
            <a:r>
              <a:rPr lang="ja-JP" altLang="en-US"/>
              <a:t>倍</a:t>
            </a:r>
            <a:r>
              <a:rPr lang="en-US" altLang="ja-JP" dirty="0"/>
              <a:t>(Pegasus)</a:t>
            </a:r>
            <a:r>
              <a:rPr lang="ja-JP" altLang="en-US"/>
              <a:t>高速だった。</a:t>
            </a:r>
            <a:endParaRPr lang="en-US" altLang="ja-JP" dirty="0"/>
          </a:p>
          <a:p>
            <a:r>
              <a:rPr kumimoji="1" lang="ja-JP" altLang="en-US"/>
              <a:t>入力問題サイズが</a:t>
            </a:r>
            <a:r>
              <a:rPr kumimoji="1" lang="en-US" altLang="ja-JP" dirty="0"/>
              <a:t>512*512*512</a:t>
            </a:r>
            <a:r>
              <a:rPr kumimoji="1" lang="ja-JP" altLang="en-US"/>
              <a:t>で、実行環境が</a:t>
            </a:r>
            <a:r>
              <a:rPr kumimoji="1" lang="en-US" altLang="ja-JP" dirty="0"/>
              <a:t>Pegasus</a:t>
            </a:r>
            <a:r>
              <a:rPr kumimoji="1" lang="ja-JP" altLang="en-US"/>
              <a:t>の場合</a:t>
            </a:r>
            <a:r>
              <a:rPr lang="ja-JP" altLang="en-US"/>
              <a:t>、</a:t>
            </a:r>
            <a:r>
              <a:rPr lang="en-US" altLang="ja-JP" dirty="0"/>
              <a:t>GPU</a:t>
            </a:r>
            <a:r>
              <a:rPr lang="ja-JP" altLang="en-US"/>
              <a:t>版</a:t>
            </a:r>
            <a:r>
              <a:rPr lang="en-US" altLang="ja-JP" dirty="0"/>
              <a:t>City-LES</a:t>
            </a:r>
            <a:r>
              <a:rPr lang="ja-JP" altLang="en-US"/>
              <a:t>は</a:t>
            </a:r>
            <a:r>
              <a:rPr lang="en-US" altLang="ja-JP" dirty="0"/>
              <a:t>16</a:t>
            </a:r>
            <a:r>
              <a:rPr lang="ja-JP" altLang="en-US"/>
              <a:t>ノード実行が最も並列化効率が高く、その値は</a:t>
            </a:r>
            <a:r>
              <a:rPr lang="en-US" altLang="ja-JP" dirty="0"/>
              <a:t>1.22</a:t>
            </a:r>
            <a:r>
              <a:rPr lang="ja-JP" altLang="en-US"/>
              <a:t>だった。</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DB888A6E-D649-1133-72A2-1B29516D42FA}"/>
              </a:ext>
            </a:extLst>
          </p:cNvPr>
          <p:cNvSpPr>
            <a:spLocks noGrp="1"/>
          </p:cNvSpPr>
          <p:nvPr>
            <p:ph type="sldNum" sz="quarter" idx="12"/>
          </p:nvPr>
        </p:nvSpPr>
        <p:spPr/>
        <p:txBody>
          <a:bodyPr/>
          <a:lstStyle/>
          <a:p>
            <a:fld id="{4C0EED71-32F9-6E40-B712-634CC8A327A2}" type="slidenum">
              <a:rPr kumimoji="1" lang="ja-JP" altLang="en-US" smtClean="0"/>
              <a:t>23</a:t>
            </a:fld>
            <a:endParaRPr kumimoji="1" lang="ja-JP" altLang="en-US"/>
          </a:p>
        </p:txBody>
      </p:sp>
    </p:spTree>
    <p:extLst>
      <p:ext uri="{BB962C8B-B14F-4D97-AF65-F5344CB8AC3E}">
        <p14:creationId xmlns:p14="http://schemas.microsoft.com/office/powerpoint/2010/main" val="220759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696D4-9B30-5C96-B95B-37E977910257}"/>
              </a:ext>
            </a:extLst>
          </p:cNvPr>
          <p:cNvSpPr>
            <a:spLocks noGrp="1"/>
          </p:cNvSpPr>
          <p:nvPr>
            <p:ph type="title"/>
          </p:nvPr>
        </p:nvSpPr>
        <p:spPr/>
        <p:txBody>
          <a:bodyPr/>
          <a:lstStyle/>
          <a:p>
            <a:r>
              <a:rPr kumimoji="1" lang="ja-JP" altLang="en-US"/>
              <a:t>図</a:t>
            </a:r>
          </a:p>
        </p:txBody>
      </p:sp>
      <p:sp>
        <p:nvSpPr>
          <p:cNvPr id="4" name="スライド番号プレースホルダー 3">
            <a:extLst>
              <a:ext uri="{FF2B5EF4-FFF2-40B4-BE49-F238E27FC236}">
                <a16:creationId xmlns:a16="http://schemas.microsoft.com/office/drawing/2014/main" id="{EDD4E888-1DA5-4EC2-C78D-A1D2A1A245F2}"/>
              </a:ext>
            </a:extLst>
          </p:cNvPr>
          <p:cNvSpPr>
            <a:spLocks noGrp="1"/>
          </p:cNvSpPr>
          <p:nvPr>
            <p:ph type="sldNum" sz="quarter" idx="12"/>
          </p:nvPr>
        </p:nvSpPr>
        <p:spPr/>
        <p:txBody>
          <a:bodyPr/>
          <a:lstStyle/>
          <a:p>
            <a:fld id="{4C0EED71-32F9-6E40-B712-634CC8A327A2}" type="slidenum">
              <a:rPr kumimoji="1" lang="ja-JP" altLang="en-US" smtClean="0"/>
              <a:t>24</a:t>
            </a:fld>
            <a:endParaRPr kumimoji="1" lang="ja-JP" altLang="en-US"/>
          </a:p>
        </p:txBody>
      </p:sp>
      <p:grpSp>
        <p:nvGrpSpPr>
          <p:cNvPr id="33" name="グループ化 32">
            <a:extLst>
              <a:ext uri="{FF2B5EF4-FFF2-40B4-BE49-F238E27FC236}">
                <a16:creationId xmlns:a16="http://schemas.microsoft.com/office/drawing/2014/main" id="{558862F6-9FBC-5C89-C04B-4DC62A6A9F08}"/>
              </a:ext>
            </a:extLst>
          </p:cNvPr>
          <p:cNvGrpSpPr/>
          <p:nvPr/>
        </p:nvGrpSpPr>
        <p:grpSpPr>
          <a:xfrm>
            <a:off x="9982200" y="820613"/>
            <a:ext cx="1706880" cy="5216773"/>
            <a:chOff x="9646920" y="451170"/>
            <a:chExt cx="1706880" cy="5216773"/>
          </a:xfrm>
          <a:solidFill>
            <a:schemeClr val="bg2">
              <a:lumMod val="25000"/>
            </a:schemeClr>
          </a:solidFill>
        </p:grpSpPr>
        <p:grpSp>
          <p:nvGrpSpPr>
            <p:cNvPr id="12" name="グループ化 11">
              <a:extLst>
                <a:ext uri="{FF2B5EF4-FFF2-40B4-BE49-F238E27FC236}">
                  <a16:creationId xmlns:a16="http://schemas.microsoft.com/office/drawing/2014/main" id="{059F9FE4-299C-A566-DEF6-D0DE809C3DA7}"/>
                </a:ext>
              </a:extLst>
            </p:cNvPr>
            <p:cNvGrpSpPr/>
            <p:nvPr/>
          </p:nvGrpSpPr>
          <p:grpSpPr>
            <a:xfrm>
              <a:off x="9646920" y="4219191"/>
              <a:ext cx="1699846" cy="1448752"/>
              <a:chOff x="4389120" y="2545080"/>
              <a:chExt cx="2667000" cy="1859280"/>
            </a:xfrm>
            <a:grpFill/>
          </p:grpSpPr>
          <p:sp>
            <p:nvSpPr>
              <p:cNvPr id="6" name="正方形/長方形 5">
                <a:extLst>
                  <a:ext uri="{FF2B5EF4-FFF2-40B4-BE49-F238E27FC236}">
                    <a16:creationId xmlns:a16="http://schemas.microsoft.com/office/drawing/2014/main" id="{AAFDCAB6-F1D6-C744-8883-3A833629786D}"/>
                  </a:ext>
                </a:extLst>
              </p:cNvPr>
              <p:cNvSpPr/>
              <p:nvPr/>
            </p:nvSpPr>
            <p:spPr>
              <a:xfrm>
                <a:off x="5867400" y="2545080"/>
                <a:ext cx="1188720" cy="18592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t>レジスタ</a:t>
                </a:r>
                <a:r>
                  <a:rPr lang="en-US" altLang="ja-JP" sz="1000" dirty="0"/>
                  <a:t>3</a:t>
                </a:r>
                <a:endParaRPr kumimoji="1" lang="ja-JP" altLang="en-US" sz="1000"/>
              </a:p>
            </p:txBody>
          </p:sp>
          <p:sp>
            <p:nvSpPr>
              <p:cNvPr id="7" name="片側の 2 つの角を切り取った四角形 6">
                <a:extLst>
                  <a:ext uri="{FF2B5EF4-FFF2-40B4-BE49-F238E27FC236}">
                    <a16:creationId xmlns:a16="http://schemas.microsoft.com/office/drawing/2014/main" id="{9018A83D-C1E4-9274-9415-36290C74FB49}"/>
                  </a:ext>
                </a:extLst>
              </p:cNvPr>
              <p:cNvSpPr/>
              <p:nvPr/>
            </p:nvSpPr>
            <p:spPr>
              <a:xfrm>
                <a:off x="4389120" y="3277234"/>
                <a:ext cx="1188720" cy="517844"/>
              </a:xfrm>
              <a:prstGeom prst="snip2SameRect">
                <a:avLst>
                  <a:gd name="adj1" fmla="val 0"/>
                  <a:gd name="adj2" fmla="val 294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ysClr val="windowText" lastClr="000000"/>
                    </a:solidFill>
                  </a:rPr>
                  <a:t>演算器</a:t>
                </a:r>
                <a:r>
                  <a:rPr lang="en-US" altLang="ja-JP" sz="1000" dirty="0">
                    <a:solidFill>
                      <a:sysClr val="windowText" lastClr="000000"/>
                    </a:solidFill>
                  </a:rPr>
                  <a:t>3</a:t>
                </a:r>
                <a:endParaRPr kumimoji="1" lang="ja-JP" altLang="en-US" sz="1000">
                  <a:solidFill>
                    <a:sysClr val="windowText" lastClr="000000"/>
                  </a:solidFill>
                </a:endParaRPr>
              </a:p>
            </p:txBody>
          </p:sp>
          <p:cxnSp>
            <p:nvCxnSpPr>
              <p:cNvPr id="9" name="カギ線コネクタ 8">
                <a:extLst>
                  <a:ext uri="{FF2B5EF4-FFF2-40B4-BE49-F238E27FC236}">
                    <a16:creationId xmlns:a16="http://schemas.microsoft.com/office/drawing/2014/main" id="{11AA4994-B7C6-A2BC-BC1E-AB60D3C0B1F1}"/>
                  </a:ext>
                </a:extLst>
              </p:cNvPr>
              <p:cNvCxnSpPr>
                <a:cxnSpLocks/>
                <a:endCxn id="7" idx="3"/>
              </p:cNvCxnSpPr>
              <p:nvPr/>
            </p:nvCxnSpPr>
            <p:spPr>
              <a:xfrm rot="10800000" flipV="1">
                <a:off x="4983482" y="2758438"/>
                <a:ext cx="883925" cy="518796"/>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cxnSp>
            <p:nvCxnSpPr>
              <p:cNvPr id="11" name="カギ線コネクタ 10">
                <a:extLst>
                  <a:ext uri="{FF2B5EF4-FFF2-40B4-BE49-F238E27FC236}">
                    <a16:creationId xmlns:a16="http://schemas.microsoft.com/office/drawing/2014/main" id="{B4C347A0-909B-90FA-DB78-55E5DC7CACFB}"/>
                  </a:ext>
                </a:extLst>
              </p:cNvPr>
              <p:cNvCxnSpPr>
                <a:cxnSpLocks/>
                <a:stCxn id="7" idx="1"/>
              </p:cNvCxnSpPr>
              <p:nvPr/>
            </p:nvCxnSpPr>
            <p:spPr>
              <a:xfrm rot="16200000" flipH="1">
                <a:off x="5219858" y="3558700"/>
                <a:ext cx="411162" cy="883918"/>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grpSp>
        <p:grpSp>
          <p:nvGrpSpPr>
            <p:cNvPr id="15" name="グループ化 14">
              <a:extLst>
                <a:ext uri="{FF2B5EF4-FFF2-40B4-BE49-F238E27FC236}">
                  <a16:creationId xmlns:a16="http://schemas.microsoft.com/office/drawing/2014/main" id="{C0DA768A-7B49-889E-73A4-84539860A520}"/>
                </a:ext>
              </a:extLst>
            </p:cNvPr>
            <p:cNvGrpSpPr/>
            <p:nvPr/>
          </p:nvGrpSpPr>
          <p:grpSpPr>
            <a:xfrm>
              <a:off x="9646920" y="2637629"/>
              <a:ext cx="1699846" cy="1448752"/>
              <a:chOff x="4389120" y="2545080"/>
              <a:chExt cx="2667000" cy="1859280"/>
            </a:xfrm>
            <a:grpFill/>
          </p:grpSpPr>
          <p:sp>
            <p:nvSpPr>
              <p:cNvPr id="16" name="正方形/長方形 15">
                <a:extLst>
                  <a:ext uri="{FF2B5EF4-FFF2-40B4-BE49-F238E27FC236}">
                    <a16:creationId xmlns:a16="http://schemas.microsoft.com/office/drawing/2014/main" id="{48F2044B-D6AF-EC72-1493-63AD0CBA7AD3}"/>
                  </a:ext>
                </a:extLst>
              </p:cNvPr>
              <p:cNvSpPr/>
              <p:nvPr/>
            </p:nvSpPr>
            <p:spPr>
              <a:xfrm>
                <a:off x="5867400" y="2545080"/>
                <a:ext cx="1188720" cy="18592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t>レジスタ</a:t>
                </a:r>
                <a:r>
                  <a:rPr lang="en-US" altLang="ja-JP" sz="1000" dirty="0"/>
                  <a:t>2</a:t>
                </a:r>
                <a:endParaRPr kumimoji="1" lang="ja-JP" altLang="en-US" sz="1000"/>
              </a:p>
            </p:txBody>
          </p:sp>
          <p:sp>
            <p:nvSpPr>
              <p:cNvPr id="17" name="片側の 2 つの角を切り取った四角形 16">
                <a:extLst>
                  <a:ext uri="{FF2B5EF4-FFF2-40B4-BE49-F238E27FC236}">
                    <a16:creationId xmlns:a16="http://schemas.microsoft.com/office/drawing/2014/main" id="{AE411B93-BFFF-D304-CB8C-E2BE1214F518}"/>
                  </a:ext>
                </a:extLst>
              </p:cNvPr>
              <p:cNvSpPr/>
              <p:nvPr/>
            </p:nvSpPr>
            <p:spPr>
              <a:xfrm>
                <a:off x="4389120" y="3277234"/>
                <a:ext cx="1188720" cy="517844"/>
              </a:xfrm>
              <a:prstGeom prst="snip2SameRect">
                <a:avLst>
                  <a:gd name="adj1" fmla="val 0"/>
                  <a:gd name="adj2" fmla="val 294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ysClr val="windowText" lastClr="000000"/>
                    </a:solidFill>
                  </a:rPr>
                  <a:t>演算器</a:t>
                </a:r>
                <a:r>
                  <a:rPr kumimoji="1" lang="en-US" altLang="ja-JP" sz="1000" dirty="0">
                    <a:solidFill>
                      <a:sysClr val="windowText" lastClr="000000"/>
                    </a:solidFill>
                  </a:rPr>
                  <a:t>2</a:t>
                </a:r>
                <a:endParaRPr kumimoji="1" lang="ja-JP" altLang="en-US" sz="1000">
                  <a:solidFill>
                    <a:sysClr val="windowText" lastClr="000000"/>
                  </a:solidFill>
                </a:endParaRPr>
              </a:p>
            </p:txBody>
          </p:sp>
          <p:cxnSp>
            <p:nvCxnSpPr>
              <p:cNvPr id="18" name="カギ線コネクタ 17">
                <a:extLst>
                  <a:ext uri="{FF2B5EF4-FFF2-40B4-BE49-F238E27FC236}">
                    <a16:creationId xmlns:a16="http://schemas.microsoft.com/office/drawing/2014/main" id="{B178DCDD-71EA-24EC-9F62-69B83C2C751F}"/>
                  </a:ext>
                </a:extLst>
              </p:cNvPr>
              <p:cNvCxnSpPr>
                <a:cxnSpLocks/>
                <a:endCxn id="17" idx="3"/>
              </p:cNvCxnSpPr>
              <p:nvPr/>
            </p:nvCxnSpPr>
            <p:spPr>
              <a:xfrm rot="10800000" flipV="1">
                <a:off x="4983482" y="2758438"/>
                <a:ext cx="883925" cy="518796"/>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cxnSp>
            <p:nvCxnSpPr>
              <p:cNvPr id="19" name="カギ線コネクタ 18">
                <a:extLst>
                  <a:ext uri="{FF2B5EF4-FFF2-40B4-BE49-F238E27FC236}">
                    <a16:creationId xmlns:a16="http://schemas.microsoft.com/office/drawing/2014/main" id="{B4968A26-59E6-F9A4-B87A-29A25E45FD08}"/>
                  </a:ext>
                </a:extLst>
              </p:cNvPr>
              <p:cNvCxnSpPr>
                <a:cxnSpLocks/>
                <a:stCxn id="17" idx="1"/>
              </p:cNvCxnSpPr>
              <p:nvPr/>
            </p:nvCxnSpPr>
            <p:spPr>
              <a:xfrm rot="16200000" flipH="1">
                <a:off x="5219858" y="3558700"/>
                <a:ext cx="411162" cy="883918"/>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grpSp>
        <p:grpSp>
          <p:nvGrpSpPr>
            <p:cNvPr id="20" name="グループ化 19">
              <a:extLst>
                <a:ext uri="{FF2B5EF4-FFF2-40B4-BE49-F238E27FC236}">
                  <a16:creationId xmlns:a16="http://schemas.microsoft.com/office/drawing/2014/main" id="{AA8EAA29-206F-13CB-83E4-63B8D234C27D}"/>
                </a:ext>
              </a:extLst>
            </p:cNvPr>
            <p:cNvGrpSpPr/>
            <p:nvPr/>
          </p:nvGrpSpPr>
          <p:grpSpPr>
            <a:xfrm>
              <a:off x="9646920" y="1056561"/>
              <a:ext cx="1699846" cy="1448752"/>
              <a:chOff x="4389120" y="2545080"/>
              <a:chExt cx="2667000" cy="1859280"/>
            </a:xfrm>
            <a:grpFill/>
          </p:grpSpPr>
          <p:sp>
            <p:nvSpPr>
              <p:cNvPr id="21" name="正方形/長方形 20">
                <a:extLst>
                  <a:ext uri="{FF2B5EF4-FFF2-40B4-BE49-F238E27FC236}">
                    <a16:creationId xmlns:a16="http://schemas.microsoft.com/office/drawing/2014/main" id="{5FE4906A-3A70-A155-2778-6A44BA514E4A}"/>
                  </a:ext>
                </a:extLst>
              </p:cNvPr>
              <p:cNvSpPr/>
              <p:nvPr/>
            </p:nvSpPr>
            <p:spPr>
              <a:xfrm>
                <a:off x="5867400" y="2545080"/>
                <a:ext cx="1188720" cy="18592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t>レジスタ</a:t>
                </a:r>
                <a:r>
                  <a:rPr lang="en-US" altLang="ja-JP" sz="1000" dirty="0"/>
                  <a:t>1</a:t>
                </a:r>
                <a:endParaRPr kumimoji="1" lang="ja-JP" altLang="en-US" sz="1000"/>
              </a:p>
            </p:txBody>
          </p:sp>
          <p:sp>
            <p:nvSpPr>
              <p:cNvPr id="22" name="片側の 2 つの角を切り取った四角形 21">
                <a:extLst>
                  <a:ext uri="{FF2B5EF4-FFF2-40B4-BE49-F238E27FC236}">
                    <a16:creationId xmlns:a16="http://schemas.microsoft.com/office/drawing/2014/main" id="{E4F64E03-58D6-0AC5-744C-8F253818D706}"/>
                  </a:ext>
                </a:extLst>
              </p:cNvPr>
              <p:cNvSpPr/>
              <p:nvPr/>
            </p:nvSpPr>
            <p:spPr>
              <a:xfrm>
                <a:off x="4389120" y="3277234"/>
                <a:ext cx="1188720" cy="517844"/>
              </a:xfrm>
              <a:prstGeom prst="snip2SameRect">
                <a:avLst>
                  <a:gd name="adj1" fmla="val 0"/>
                  <a:gd name="adj2" fmla="val 294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ysClr val="windowText" lastClr="000000"/>
                    </a:solidFill>
                  </a:rPr>
                  <a:t>演算器</a:t>
                </a:r>
                <a:r>
                  <a:rPr kumimoji="1" lang="en-US" altLang="ja-JP" sz="1000" dirty="0">
                    <a:solidFill>
                      <a:sysClr val="windowText" lastClr="000000"/>
                    </a:solidFill>
                  </a:rPr>
                  <a:t>1</a:t>
                </a:r>
                <a:endParaRPr kumimoji="1" lang="ja-JP" altLang="en-US" sz="1000">
                  <a:solidFill>
                    <a:sysClr val="windowText" lastClr="000000"/>
                  </a:solidFill>
                </a:endParaRPr>
              </a:p>
            </p:txBody>
          </p:sp>
          <p:cxnSp>
            <p:nvCxnSpPr>
              <p:cNvPr id="23" name="カギ線コネクタ 22">
                <a:extLst>
                  <a:ext uri="{FF2B5EF4-FFF2-40B4-BE49-F238E27FC236}">
                    <a16:creationId xmlns:a16="http://schemas.microsoft.com/office/drawing/2014/main" id="{8549D134-4563-30BA-C6DB-5B43311F8423}"/>
                  </a:ext>
                </a:extLst>
              </p:cNvPr>
              <p:cNvCxnSpPr>
                <a:cxnSpLocks/>
                <a:endCxn id="22" idx="3"/>
              </p:cNvCxnSpPr>
              <p:nvPr/>
            </p:nvCxnSpPr>
            <p:spPr>
              <a:xfrm rot="10800000" flipV="1">
                <a:off x="4983482" y="2758438"/>
                <a:ext cx="883925" cy="518796"/>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cxnSp>
            <p:nvCxnSpPr>
              <p:cNvPr id="24" name="カギ線コネクタ 23">
                <a:extLst>
                  <a:ext uri="{FF2B5EF4-FFF2-40B4-BE49-F238E27FC236}">
                    <a16:creationId xmlns:a16="http://schemas.microsoft.com/office/drawing/2014/main" id="{F3F5A544-7894-7833-C6CC-0DED31541308}"/>
                  </a:ext>
                </a:extLst>
              </p:cNvPr>
              <p:cNvCxnSpPr>
                <a:cxnSpLocks/>
                <a:stCxn id="22" idx="1"/>
              </p:cNvCxnSpPr>
              <p:nvPr/>
            </p:nvCxnSpPr>
            <p:spPr>
              <a:xfrm rot="16200000" flipH="1">
                <a:off x="5219858" y="3558700"/>
                <a:ext cx="411162" cy="883918"/>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grpSp>
        <p:sp>
          <p:nvSpPr>
            <p:cNvPr id="25" name="正方形/長方形 24">
              <a:extLst>
                <a:ext uri="{FF2B5EF4-FFF2-40B4-BE49-F238E27FC236}">
                  <a16:creationId xmlns:a16="http://schemas.microsoft.com/office/drawing/2014/main" id="{41DE9BDF-BEE5-0CF9-FCF1-B51BC3FB6DBC}"/>
                </a:ext>
              </a:extLst>
            </p:cNvPr>
            <p:cNvSpPr/>
            <p:nvPr/>
          </p:nvSpPr>
          <p:spPr>
            <a:xfrm>
              <a:off x="9646920" y="451170"/>
              <a:ext cx="1706880" cy="47307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命令メモリ</a:t>
              </a:r>
            </a:p>
          </p:txBody>
        </p:sp>
        <p:cxnSp>
          <p:nvCxnSpPr>
            <p:cNvPr id="28" name="カギ線コネクタ 27">
              <a:extLst>
                <a:ext uri="{FF2B5EF4-FFF2-40B4-BE49-F238E27FC236}">
                  <a16:creationId xmlns:a16="http://schemas.microsoft.com/office/drawing/2014/main" id="{D3E2E89D-62D9-2F0E-5D40-9B64FFD35700}"/>
                </a:ext>
              </a:extLst>
            </p:cNvPr>
            <p:cNvCxnSpPr>
              <a:stCxn id="25" idx="1"/>
              <a:endCxn id="22" idx="2"/>
            </p:cNvCxnSpPr>
            <p:nvPr/>
          </p:nvCxnSpPr>
          <p:spPr>
            <a:xfrm rot="10800000" flipV="1">
              <a:off x="9646920" y="687708"/>
              <a:ext cx="12700" cy="1141100"/>
            </a:xfrm>
            <a:prstGeom prst="bentConnector3">
              <a:avLst>
                <a:gd name="adj1" fmla="val 1800000"/>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0" name="カギ線コネクタ 29">
              <a:extLst>
                <a:ext uri="{FF2B5EF4-FFF2-40B4-BE49-F238E27FC236}">
                  <a16:creationId xmlns:a16="http://schemas.microsoft.com/office/drawing/2014/main" id="{A518C811-EE18-423B-FFF4-34744255D915}"/>
                </a:ext>
              </a:extLst>
            </p:cNvPr>
            <p:cNvCxnSpPr>
              <a:stCxn id="25" idx="1"/>
              <a:endCxn id="17" idx="2"/>
            </p:cNvCxnSpPr>
            <p:nvPr/>
          </p:nvCxnSpPr>
          <p:spPr>
            <a:xfrm rot="10800000" flipV="1">
              <a:off x="9646920" y="687708"/>
              <a:ext cx="12700" cy="2722168"/>
            </a:xfrm>
            <a:prstGeom prst="bentConnector3">
              <a:avLst>
                <a:gd name="adj1" fmla="val 1800000"/>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2" name="カギ線コネクタ 31">
              <a:extLst>
                <a:ext uri="{FF2B5EF4-FFF2-40B4-BE49-F238E27FC236}">
                  <a16:creationId xmlns:a16="http://schemas.microsoft.com/office/drawing/2014/main" id="{9C494300-4ED6-8AA9-BE76-8503AC3ACF41}"/>
                </a:ext>
              </a:extLst>
            </p:cNvPr>
            <p:cNvCxnSpPr>
              <a:stCxn id="25" idx="1"/>
              <a:endCxn id="7" idx="2"/>
            </p:cNvCxnSpPr>
            <p:nvPr/>
          </p:nvCxnSpPr>
          <p:spPr>
            <a:xfrm rot="10800000" flipV="1">
              <a:off x="9646920" y="687708"/>
              <a:ext cx="12700" cy="4303730"/>
            </a:xfrm>
            <a:prstGeom prst="bentConnector3">
              <a:avLst>
                <a:gd name="adj1" fmla="val 1800000"/>
              </a:avLst>
            </a:prstGeom>
            <a:grpFill/>
            <a:ln>
              <a:tailEnd type="triangle"/>
            </a:ln>
          </p:spPr>
          <p:style>
            <a:lnRef idx="2">
              <a:schemeClr val="accent1"/>
            </a:lnRef>
            <a:fillRef idx="0">
              <a:schemeClr val="accent1"/>
            </a:fillRef>
            <a:effectRef idx="1">
              <a:schemeClr val="accent1"/>
            </a:effectRef>
            <a:fontRef idx="minor">
              <a:schemeClr val="tx1"/>
            </a:fontRef>
          </p:style>
        </p:cxnSp>
      </p:grpSp>
      <p:grpSp>
        <p:nvGrpSpPr>
          <p:cNvPr id="91" name="グループ化 90">
            <a:extLst>
              <a:ext uri="{FF2B5EF4-FFF2-40B4-BE49-F238E27FC236}">
                <a16:creationId xmlns:a16="http://schemas.microsoft.com/office/drawing/2014/main" id="{6B66FDCB-AC31-9B1C-017D-E5AAC4F7458A}"/>
              </a:ext>
            </a:extLst>
          </p:cNvPr>
          <p:cNvGrpSpPr/>
          <p:nvPr/>
        </p:nvGrpSpPr>
        <p:grpSpPr>
          <a:xfrm>
            <a:off x="1607704" y="1295744"/>
            <a:ext cx="2773796" cy="1104260"/>
            <a:chOff x="1607704" y="1295743"/>
            <a:chExt cx="3658557" cy="2350360"/>
          </a:xfrm>
        </p:grpSpPr>
        <p:sp>
          <p:nvSpPr>
            <p:cNvPr id="34" name="正方形/長方形 33">
              <a:extLst>
                <a:ext uri="{FF2B5EF4-FFF2-40B4-BE49-F238E27FC236}">
                  <a16:creationId xmlns:a16="http://schemas.microsoft.com/office/drawing/2014/main" id="{755FE736-A185-5AA2-840D-A0E7817FFAA9}"/>
                </a:ext>
              </a:extLst>
            </p:cNvPr>
            <p:cNvSpPr/>
            <p:nvPr/>
          </p:nvSpPr>
          <p:spPr>
            <a:xfrm>
              <a:off x="1607704" y="1362225"/>
              <a:ext cx="1132345" cy="7975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ysClr val="windowText" lastClr="000000"/>
                  </a:solidFill>
                </a:rPr>
                <a:t>CPU</a:t>
              </a:r>
              <a:endParaRPr kumimoji="1" lang="ja-JP" altLang="en-US" sz="1200">
                <a:solidFill>
                  <a:sysClr val="windowText" lastClr="000000"/>
                </a:solidFill>
              </a:endParaRPr>
            </a:p>
          </p:txBody>
        </p:sp>
        <p:sp>
          <p:nvSpPr>
            <p:cNvPr id="35" name="正方形/長方形 34">
              <a:extLst>
                <a:ext uri="{FF2B5EF4-FFF2-40B4-BE49-F238E27FC236}">
                  <a16:creationId xmlns:a16="http://schemas.microsoft.com/office/drawing/2014/main" id="{E282E07D-1F3A-38BA-0FAF-79AC91DE736D}"/>
                </a:ext>
              </a:extLst>
            </p:cNvPr>
            <p:cNvSpPr/>
            <p:nvPr/>
          </p:nvSpPr>
          <p:spPr>
            <a:xfrm>
              <a:off x="1607705" y="2712387"/>
              <a:ext cx="1132344" cy="933716"/>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dirty="0"/>
                <a:t>CPU</a:t>
              </a:r>
              <a:br>
                <a:rPr lang="en-US" altLang="ja-JP" sz="1200" dirty="0"/>
              </a:br>
              <a:r>
                <a:rPr kumimoji="1" lang="ja-JP" altLang="en-US" sz="1200"/>
                <a:t>メモリ</a:t>
              </a:r>
            </a:p>
          </p:txBody>
        </p:sp>
        <p:sp>
          <p:nvSpPr>
            <p:cNvPr id="36" name="正方形/長方形 35">
              <a:extLst>
                <a:ext uri="{FF2B5EF4-FFF2-40B4-BE49-F238E27FC236}">
                  <a16:creationId xmlns:a16="http://schemas.microsoft.com/office/drawing/2014/main" id="{0AB63B64-C871-ACF5-207C-4A5C425C1492}"/>
                </a:ext>
              </a:extLst>
            </p:cNvPr>
            <p:cNvSpPr/>
            <p:nvPr/>
          </p:nvSpPr>
          <p:spPr>
            <a:xfrm>
              <a:off x="4133916" y="1295743"/>
              <a:ext cx="1132345" cy="9045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ysClr val="windowText" lastClr="000000"/>
                  </a:solidFill>
                </a:rPr>
                <a:t>G</a:t>
              </a:r>
              <a:r>
                <a:rPr kumimoji="1" lang="en-US" altLang="ja-JP" sz="1200" dirty="0">
                  <a:solidFill>
                    <a:sysClr val="windowText" lastClr="000000"/>
                  </a:solidFill>
                </a:rPr>
                <a:t>PU</a:t>
              </a:r>
              <a:endParaRPr kumimoji="1" lang="ja-JP" altLang="en-US" sz="1200">
                <a:solidFill>
                  <a:sysClr val="windowText" lastClr="000000"/>
                </a:solidFill>
              </a:endParaRPr>
            </a:p>
          </p:txBody>
        </p:sp>
        <p:sp>
          <p:nvSpPr>
            <p:cNvPr id="38" name="正方形/長方形 37">
              <a:extLst>
                <a:ext uri="{FF2B5EF4-FFF2-40B4-BE49-F238E27FC236}">
                  <a16:creationId xmlns:a16="http://schemas.microsoft.com/office/drawing/2014/main" id="{07C1503C-00DA-BB57-3FE6-50AF3859857C}"/>
                </a:ext>
              </a:extLst>
            </p:cNvPr>
            <p:cNvSpPr/>
            <p:nvPr/>
          </p:nvSpPr>
          <p:spPr>
            <a:xfrm>
              <a:off x="4133917" y="2712387"/>
              <a:ext cx="1132344" cy="933716"/>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GPU</a:t>
              </a:r>
              <a:br>
                <a:rPr kumimoji="1" lang="en-US" altLang="ja-JP" sz="1200" dirty="0"/>
              </a:br>
              <a:r>
                <a:rPr kumimoji="1" lang="ja-JP" altLang="en-US" sz="1200"/>
                <a:t>メモリ</a:t>
              </a:r>
            </a:p>
          </p:txBody>
        </p:sp>
        <p:cxnSp>
          <p:nvCxnSpPr>
            <p:cNvPr id="43" name="直線コネクタ 42">
              <a:extLst>
                <a:ext uri="{FF2B5EF4-FFF2-40B4-BE49-F238E27FC236}">
                  <a16:creationId xmlns:a16="http://schemas.microsoft.com/office/drawing/2014/main" id="{6B74EC5F-4513-1753-8C0D-432863C19E59}"/>
                </a:ext>
              </a:extLst>
            </p:cNvPr>
            <p:cNvCxnSpPr>
              <a:cxnSpLocks/>
              <a:stCxn id="34" idx="2"/>
              <a:endCxn id="35" idx="0"/>
            </p:cNvCxnSpPr>
            <p:nvPr/>
          </p:nvCxnSpPr>
          <p:spPr>
            <a:xfrm>
              <a:off x="2173877" y="2159821"/>
              <a:ext cx="0" cy="552566"/>
            </a:xfrm>
            <a:prstGeom prst="line">
              <a:avLst/>
            </a:prstGeom>
            <a:ln w="152400"/>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DC46FE71-35C7-9ADE-2EBF-70B0533FFB03}"/>
                </a:ext>
              </a:extLst>
            </p:cNvPr>
            <p:cNvCxnSpPr>
              <a:cxnSpLocks/>
              <a:stCxn id="36" idx="2"/>
              <a:endCxn id="38" idx="0"/>
            </p:cNvCxnSpPr>
            <p:nvPr/>
          </p:nvCxnSpPr>
          <p:spPr>
            <a:xfrm>
              <a:off x="4700089" y="2200306"/>
              <a:ext cx="0" cy="512081"/>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46" name="正方形/長方形 45">
              <a:extLst>
                <a:ext uri="{FF2B5EF4-FFF2-40B4-BE49-F238E27FC236}">
                  <a16:creationId xmlns:a16="http://schemas.microsoft.com/office/drawing/2014/main" id="{C796D02D-CC5D-4119-51FA-FE3E97FD0DF3}"/>
                </a:ext>
              </a:extLst>
            </p:cNvPr>
            <p:cNvSpPr/>
            <p:nvPr/>
          </p:nvSpPr>
          <p:spPr>
            <a:xfrm>
              <a:off x="3035533" y="2893997"/>
              <a:ext cx="816696" cy="57049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DMA</a:t>
              </a:r>
              <a:endParaRPr kumimoji="1" lang="ja-JP" altLang="en-US" sz="1200"/>
            </a:p>
          </p:txBody>
        </p:sp>
        <p:cxnSp>
          <p:nvCxnSpPr>
            <p:cNvPr id="48" name="直線コネクタ 47">
              <a:extLst>
                <a:ext uri="{FF2B5EF4-FFF2-40B4-BE49-F238E27FC236}">
                  <a16:creationId xmlns:a16="http://schemas.microsoft.com/office/drawing/2014/main" id="{51EDF514-B92E-5675-4AD6-55B9755BA4E4}"/>
                </a:ext>
              </a:extLst>
            </p:cNvPr>
            <p:cNvCxnSpPr>
              <a:cxnSpLocks/>
              <a:stCxn id="46" idx="1"/>
              <a:endCxn id="35" idx="3"/>
            </p:cNvCxnSpPr>
            <p:nvPr/>
          </p:nvCxnSpPr>
          <p:spPr>
            <a:xfrm flipH="1">
              <a:off x="2740049" y="3179245"/>
              <a:ext cx="295484"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94DA0FB2-6818-5E8D-A68E-3BFB74CAD471}"/>
                </a:ext>
              </a:extLst>
            </p:cNvPr>
            <p:cNvCxnSpPr>
              <a:cxnSpLocks/>
              <a:stCxn id="46" idx="3"/>
              <a:endCxn id="38" idx="1"/>
            </p:cNvCxnSpPr>
            <p:nvPr/>
          </p:nvCxnSpPr>
          <p:spPr>
            <a:xfrm>
              <a:off x="3852229" y="3179245"/>
              <a:ext cx="281688" cy="0"/>
            </a:xfrm>
            <a:prstGeom prst="line">
              <a:avLst/>
            </a:prstGeom>
            <a:ln w="38100"/>
          </p:spPr>
          <p:style>
            <a:lnRef idx="2">
              <a:schemeClr val="accent1"/>
            </a:lnRef>
            <a:fillRef idx="0">
              <a:schemeClr val="accent1"/>
            </a:fillRef>
            <a:effectRef idx="1">
              <a:schemeClr val="accent1"/>
            </a:effectRef>
            <a:fontRef idx="minor">
              <a:schemeClr val="tx1"/>
            </a:fontRef>
          </p:style>
        </p:cxnSp>
      </p:grpSp>
      <p:grpSp>
        <p:nvGrpSpPr>
          <p:cNvPr id="129" name="グループ化 128">
            <a:extLst>
              <a:ext uri="{FF2B5EF4-FFF2-40B4-BE49-F238E27FC236}">
                <a16:creationId xmlns:a16="http://schemas.microsoft.com/office/drawing/2014/main" id="{04C3C30C-1FD5-9C23-D56D-FD0E1DE6E200}"/>
              </a:ext>
            </a:extLst>
          </p:cNvPr>
          <p:cNvGrpSpPr/>
          <p:nvPr/>
        </p:nvGrpSpPr>
        <p:grpSpPr>
          <a:xfrm>
            <a:off x="4971827" y="1228450"/>
            <a:ext cx="2044789" cy="1727291"/>
            <a:chOff x="1349770" y="3269686"/>
            <a:chExt cx="2382566" cy="3280889"/>
          </a:xfrm>
        </p:grpSpPr>
        <p:sp>
          <p:nvSpPr>
            <p:cNvPr id="93" name="正方形/長方形 92">
              <a:extLst>
                <a:ext uri="{FF2B5EF4-FFF2-40B4-BE49-F238E27FC236}">
                  <a16:creationId xmlns:a16="http://schemas.microsoft.com/office/drawing/2014/main" id="{8F4381F3-68B9-904D-6965-739F390C0740}"/>
                </a:ext>
              </a:extLst>
            </p:cNvPr>
            <p:cNvSpPr/>
            <p:nvPr/>
          </p:nvSpPr>
          <p:spPr>
            <a:xfrm>
              <a:off x="1362250" y="3269687"/>
              <a:ext cx="696085" cy="9744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ysClr val="windowText" lastClr="000000"/>
                  </a:solidFill>
                </a:rPr>
                <a:t>CPU</a:t>
              </a:r>
              <a:endParaRPr kumimoji="1" lang="ja-JP" altLang="en-US" sz="1000">
                <a:solidFill>
                  <a:sysClr val="windowText" lastClr="000000"/>
                </a:solidFill>
              </a:endParaRPr>
            </a:p>
          </p:txBody>
        </p:sp>
        <p:sp>
          <p:nvSpPr>
            <p:cNvPr id="94" name="正方形/長方形 93">
              <a:extLst>
                <a:ext uri="{FF2B5EF4-FFF2-40B4-BE49-F238E27FC236}">
                  <a16:creationId xmlns:a16="http://schemas.microsoft.com/office/drawing/2014/main" id="{517CE421-8A40-61F5-28FA-6150677ED510}"/>
                </a:ext>
              </a:extLst>
            </p:cNvPr>
            <p:cNvSpPr/>
            <p:nvPr/>
          </p:nvSpPr>
          <p:spPr>
            <a:xfrm>
              <a:off x="2582631" y="3269686"/>
              <a:ext cx="1123393" cy="974468"/>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t>CPU</a:t>
              </a:r>
              <a:br>
                <a:rPr lang="en-US" altLang="ja-JP" sz="1000" dirty="0"/>
              </a:br>
              <a:r>
                <a:rPr kumimoji="1" lang="ja-JP" altLang="en-US" sz="1000"/>
                <a:t>メモリ</a:t>
              </a:r>
            </a:p>
          </p:txBody>
        </p:sp>
        <p:sp>
          <p:nvSpPr>
            <p:cNvPr id="95" name="正方形/長方形 94">
              <a:extLst>
                <a:ext uri="{FF2B5EF4-FFF2-40B4-BE49-F238E27FC236}">
                  <a16:creationId xmlns:a16="http://schemas.microsoft.com/office/drawing/2014/main" id="{16E5D43C-8C97-0D04-4944-8F1866344C8D}"/>
                </a:ext>
              </a:extLst>
            </p:cNvPr>
            <p:cNvSpPr/>
            <p:nvPr/>
          </p:nvSpPr>
          <p:spPr>
            <a:xfrm>
              <a:off x="1349770" y="5562633"/>
              <a:ext cx="687186" cy="9879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ysClr val="windowText" lastClr="000000"/>
                  </a:solidFill>
                </a:rPr>
                <a:t>G</a:t>
              </a:r>
              <a:r>
                <a:rPr kumimoji="1" lang="en-US" altLang="ja-JP" sz="1000" dirty="0">
                  <a:solidFill>
                    <a:sysClr val="windowText" lastClr="000000"/>
                  </a:solidFill>
                </a:rPr>
                <a:t>PU</a:t>
              </a:r>
              <a:endParaRPr kumimoji="1" lang="ja-JP" altLang="en-US" sz="1000">
                <a:solidFill>
                  <a:sysClr val="windowText" lastClr="000000"/>
                </a:solidFill>
              </a:endParaRPr>
            </a:p>
          </p:txBody>
        </p:sp>
        <p:sp>
          <p:nvSpPr>
            <p:cNvPr id="96" name="正方形/長方形 95">
              <a:extLst>
                <a:ext uri="{FF2B5EF4-FFF2-40B4-BE49-F238E27FC236}">
                  <a16:creationId xmlns:a16="http://schemas.microsoft.com/office/drawing/2014/main" id="{AF68ED74-2839-2425-0022-E85CE14E0E12}"/>
                </a:ext>
              </a:extLst>
            </p:cNvPr>
            <p:cNvSpPr/>
            <p:nvPr/>
          </p:nvSpPr>
          <p:spPr>
            <a:xfrm>
              <a:off x="2582630" y="5564444"/>
              <a:ext cx="1123393" cy="974468"/>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t>GPU</a:t>
              </a:r>
              <a:br>
                <a:rPr kumimoji="1" lang="en-US" altLang="ja-JP" sz="1000" dirty="0"/>
              </a:br>
              <a:r>
                <a:rPr kumimoji="1" lang="ja-JP" altLang="en-US" sz="1000"/>
                <a:t>メモリ</a:t>
              </a:r>
            </a:p>
          </p:txBody>
        </p:sp>
        <p:sp>
          <p:nvSpPr>
            <p:cNvPr id="99" name="正方形/長方形 98">
              <a:extLst>
                <a:ext uri="{FF2B5EF4-FFF2-40B4-BE49-F238E27FC236}">
                  <a16:creationId xmlns:a16="http://schemas.microsoft.com/office/drawing/2014/main" id="{BC0EF1D0-F6D0-7485-001D-9427E28ACE49}"/>
                </a:ext>
              </a:extLst>
            </p:cNvPr>
            <p:cNvSpPr/>
            <p:nvPr/>
          </p:nvSpPr>
          <p:spPr>
            <a:xfrm>
              <a:off x="2556317" y="4555795"/>
              <a:ext cx="1176019" cy="697006"/>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t>DMA</a:t>
              </a:r>
              <a:br>
                <a:rPr kumimoji="1" lang="en-US" altLang="ja-JP" sz="1000" dirty="0"/>
              </a:br>
              <a:r>
                <a:rPr kumimoji="1" lang="ja-JP" altLang="en-US" sz="1000"/>
                <a:t>コントローラ</a:t>
              </a:r>
            </a:p>
          </p:txBody>
        </p:sp>
        <p:cxnSp>
          <p:nvCxnSpPr>
            <p:cNvPr id="121" name="直線コネクタ 120">
              <a:extLst>
                <a:ext uri="{FF2B5EF4-FFF2-40B4-BE49-F238E27FC236}">
                  <a16:creationId xmlns:a16="http://schemas.microsoft.com/office/drawing/2014/main" id="{EEC76193-10C0-C86C-6AA4-3C8FBC86901F}"/>
                </a:ext>
              </a:extLst>
            </p:cNvPr>
            <p:cNvCxnSpPr>
              <a:cxnSpLocks/>
              <a:stCxn id="93" idx="3"/>
              <a:endCxn id="94" idx="1"/>
            </p:cNvCxnSpPr>
            <p:nvPr/>
          </p:nvCxnSpPr>
          <p:spPr>
            <a:xfrm flipV="1">
              <a:off x="2058335" y="3756920"/>
              <a:ext cx="524295" cy="1"/>
            </a:xfrm>
            <a:prstGeom prst="line">
              <a:avLst/>
            </a:prstGeom>
            <a:ln w="152400"/>
          </p:spPr>
          <p:style>
            <a:lnRef idx="2">
              <a:schemeClr val="accent1"/>
            </a:lnRef>
            <a:fillRef idx="0">
              <a:schemeClr val="accent1"/>
            </a:fillRef>
            <a:effectRef idx="1">
              <a:schemeClr val="accent1"/>
            </a:effectRef>
            <a:fontRef idx="minor">
              <a:schemeClr val="tx1"/>
            </a:fontRef>
          </p:style>
        </p:cxnSp>
        <p:cxnSp>
          <p:nvCxnSpPr>
            <p:cNvPr id="124" name="直線コネクタ 123">
              <a:extLst>
                <a:ext uri="{FF2B5EF4-FFF2-40B4-BE49-F238E27FC236}">
                  <a16:creationId xmlns:a16="http://schemas.microsoft.com/office/drawing/2014/main" id="{A1E173CA-CD1A-C533-AE8D-FFED92572058}"/>
                </a:ext>
              </a:extLst>
            </p:cNvPr>
            <p:cNvCxnSpPr>
              <a:cxnSpLocks/>
              <a:stCxn id="94" idx="2"/>
              <a:endCxn id="99" idx="0"/>
            </p:cNvCxnSpPr>
            <p:nvPr/>
          </p:nvCxnSpPr>
          <p:spPr>
            <a:xfrm>
              <a:off x="3144327" y="4244154"/>
              <a:ext cx="0" cy="31164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26" name="直線コネクタ 125">
              <a:extLst>
                <a:ext uri="{FF2B5EF4-FFF2-40B4-BE49-F238E27FC236}">
                  <a16:creationId xmlns:a16="http://schemas.microsoft.com/office/drawing/2014/main" id="{52A9CF95-A28A-1A3F-6C51-7C15DF294FA0}"/>
                </a:ext>
              </a:extLst>
            </p:cNvPr>
            <p:cNvCxnSpPr>
              <a:cxnSpLocks/>
              <a:stCxn id="99" idx="2"/>
              <a:endCxn id="96" idx="0"/>
            </p:cNvCxnSpPr>
            <p:nvPr/>
          </p:nvCxnSpPr>
          <p:spPr>
            <a:xfrm flipH="1">
              <a:off x="3144326" y="5252801"/>
              <a:ext cx="1" cy="31164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28" name="直線コネクタ 127">
              <a:extLst>
                <a:ext uri="{FF2B5EF4-FFF2-40B4-BE49-F238E27FC236}">
                  <a16:creationId xmlns:a16="http://schemas.microsoft.com/office/drawing/2014/main" id="{D04F07C7-6D48-AA91-AC61-4177109A678F}"/>
                </a:ext>
              </a:extLst>
            </p:cNvPr>
            <p:cNvCxnSpPr>
              <a:cxnSpLocks/>
              <a:stCxn id="95" idx="3"/>
              <a:endCxn id="96" idx="1"/>
            </p:cNvCxnSpPr>
            <p:nvPr/>
          </p:nvCxnSpPr>
          <p:spPr>
            <a:xfrm flipV="1">
              <a:off x="2036956" y="6051678"/>
              <a:ext cx="545673" cy="4927"/>
            </a:xfrm>
            <a:prstGeom prst="line">
              <a:avLst/>
            </a:prstGeom>
            <a:ln w="152400"/>
          </p:spPr>
          <p:style>
            <a:lnRef idx="2">
              <a:schemeClr val="accent1"/>
            </a:lnRef>
            <a:fillRef idx="0">
              <a:schemeClr val="accent1"/>
            </a:fillRef>
            <a:effectRef idx="1">
              <a:schemeClr val="accent1"/>
            </a:effectRef>
            <a:fontRef idx="minor">
              <a:schemeClr val="tx1"/>
            </a:fontRef>
          </p:style>
        </p:cxnSp>
      </p:grpSp>
      <p:cxnSp>
        <p:nvCxnSpPr>
          <p:cNvPr id="146" name="カギ線コネクタ 145">
            <a:extLst>
              <a:ext uri="{FF2B5EF4-FFF2-40B4-BE49-F238E27FC236}">
                <a16:creationId xmlns:a16="http://schemas.microsoft.com/office/drawing/2014/main" id="{C44AA1DF-D316-5AF6-2DEA-1F71B3A73504}"/>
              </a:ext>
            </a:extLst>
          </p:cNvPr>
          <p:cNvCxnSpPr>
            <a:stCxn id="93" idx="2"/>
            <a:endCxn id="99" idx="1"/>
          </p:cNvCxnSpPr>
          <p:nvPr/>
        </p:nvCxnSpPr>
        <p:spPr>
          <a:xfrm rot="16200000" flipH="1">
            <a:off x="5470508" y="1552210"/>
            <a:ext cx="347545" cy="72608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48" name="正方形/長方形 147">
            <a:extLst>
              <a:ext uri="{FF2B5EF4-FFF2-40B4-BE49-F238E27FC236}">
                <a16:creationId xmlns:a16="http://schemas.microsoft.com/office/drawing/2014/main" id="{31744D23-BFB7-6A4D-4D9E-46125EFB766B}"/>
              </a:ext>
            </a:extLst>
          </p:cNvPr>
          <p:cNvSpPr/>
          <p:nvPr/>
        </p:nvSpPr>
        <p:spPr>
          <a:xfrm>
            <a:off x="971234" y="3714991"/>
            <a:ext cx="597401" cy="5130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ysClr val="windowText" lastClr="000000"/>
                </a:solidFill>
              </a:rPr>
              <a:t>CPU</a:t>
            </a:r>
            <a:endParaRPr kumimoji="1" lang="ja-JP" altLang="en-US" sz="1000">
              <a:solidFill>
                <a:sysClr val="windowText" lastClr="000000"/>
              </a:solidFill>
            </a:endParaRPr>
          </a:p>
        </p:txBody>
      </p:sp>
      <p:sp>
        <p:nvSpPr>
          <p:cNvPr id="149" name="正方形/長方形 148">
            <a:extLst>
              <a:ext uri="{FF2B5EF4-FFF2-40B4-BE49-F238E27FC236}">
                <a16:creationId xmlns:a16="http://schemas.microsoft.com/office/drawing/2014/main" id="{5FF0A248-6B9D-1017-95C4-CA0B0610B6BE}"/>
              </a:ext>
            </a:extLst>
          </p:cNvPr>
          <p:cNvSpPr/>
          <p:nvPr/>
        </p:nvSpPr>
        <p:spPr>
          <a:xfrm>
            <a:off x="2029312" y="3714992"/>
            <a:ext cx="964129" cy="513029"/>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t>CPU</a:t>
            </a:r>
            <a:br>
              <a:rPr lang="en-US" altLang="ja-JP" sz="1000" dirty="0"/>
            </a:br>
            <a:r>
              <a:rPr kumimoji="1" lang="ja-JP" altLang="en-US" sz="1000"/>
              <a:t>メモリ</a:t>
            </a:r>
          </a:p>
        </p:txBody>
      </p:sp>
      <p:cxnSp>
        <p:nvCxnSpPr>
          <p:cNvPr id="153" name="直線コネクタ 152">
            <a:extLst>
              <a:ext uri="{FF2B5EF4-FFF2-40B4-BE49-F238E27FC236}">
                <a16:creationId xmlns:a16="http://schemas.microsoft.com/office/drawing/2014/main" id="{D5C8CB9B-DD2E-E8F4-4390-5FE5BE1CF57C}"/>
              </a:ext>
            </a:extLst>
          </p:cNvPr>
          <p:cNvCxnSpPr>
            <a:cxnSpLocks/>
            <a:stCxn id="148" idx="3"/>
            <a:endCxn id="149" idx="1"/>
          </p:cNvCxnSpPr>
          <p:nvPr/>
        </p:nvCxnSpPr>
        <p:spPr>
          <a:xfrm>
            <a:off x="1568635" y="3971506"/>
            <a:ext cx="460677" cy="1"/>
          </a:xfrm>
          <a:prstGeom prst="line">
            <a:avLst/>
          </a:prstGeom>
          <a:ln w="152400"/>
        </p:spPr>
        <p:style>
          <a:lnRef idx="2">
            <a:schemeClr val="accent1"/>
          </a:lnRef>
          <a:fillRef idx="0">
            <a:schemeClr val="accent1"/>
          </a:fillRef>
          <a:effectRef idx="1">
            <a:schemeClr val="accent1"/>
          </a:effectRef>
          <a:fontRef idx="minor">
            <a:schemeClr val="tx1"/>
          </a:fontRef>
        </p:style>
      </p:cxnSp>
      <p:grpSp>
        <p:nvGrpSpPr>
          <p:cNvPr id="171" name="グループ化 170">
            <a:extLst>
              <a:ext uri="{FF2B5EF4-FFF2-40B4-BE49-F238E27FC236}">
                <a16:creationId xmlns:a16="http://schemas.microsoft.com/office/drawing/2014/main" id="{1A4C355A-54DF-6917-D242-48D1A1A62090}"/>
              </a:ext>
            </a:extLst>
          </p:cNvPr>
          <p:cNvGrpSpPr/>
          <p:nvPr/>
        </p:nvGrpSpPr>
        <p:grpSpPr>
          <a:xfrm>
            <a:off x="801343" y="4643572"/>
            <a:ext cx="2471228" cy="1245335"/>
            <a:chOff x="773099" y="4686630"/>
            <a:chExt cx="2471228" cy="1245335"/>
          </a:xfrm>
        </p:grpSpPr>
        <p:grpSp>
          <p:nvGrpSpPr>
            <p:cNvPr id="169" name="グループ化 168">
              <a:extLst>
                <a:ext uri="{FF2B5EF4-FFF2-40B4-BE49-F238E27FC236}">
                  <a16:creationId xmlns:a16="http://schemas.microsoft.com/office/drawing/2014/main" id="{9E870D32-1F52-F91A-4C24-DD702E3459F7}"/>
                </a:ext>
              </a:extLst>
            </p:cNvPr>
            <p:cNvGrpSpPr/>
            <p:nvPr/>
          </p:nvGrpSpPr>
          <p:grpSpPr>
            <a:xfrm>
              <a:off x="773099" y="4686630"/>
              <a:ext cx="2471228" cy="1196377"/>
              <a:chOff x="773099" y="4686630"/>
              <a:chExt cx="2471228" cy="1196377"/>
            </a:xfrm>
          </p:grpSpPr>
          <p:sp>
            <p:nvSpPr>
              <p:cNvPr id="165" name="正方形/長方形 164">
                <a:extLst>
                  <a:ext uri="{FF2B5EF4-FFF2-40B4-BE49-F238E27FC236}">
                    <a16:creationId xmlns:a16="http://schemas.microsoft.com/office/drawing/2014/main" id="{552A7DC2-A899-7304-E1AB-FF1140379754}"/>
                  </a:ext>
                </a:extLst>
              </p:cNvPr>
              <p:cNvSpPr/>
              <p:nvPr/>
            </p:nvSpPr>
            <p:spPr>
              <a:xfrm>
                <a:off x="773099" y="4686630"/>
                <a:ext cx="2471228" cy="11963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a:extLst>
                  <a:ext uri="{FF2B5EF4-FFF2-40B4-BE49-F238E27FC236}">
                    <a16:creationId xmlns:a16="http://schemas.microsoft.com/office/drawing/2014/main" id="{2353AC40-81EA-3EB1-36E0-A92409F2409C}"/>
                  </a:ext>
                </a:extLst>
              </p:cNvPr>
              <p:cNvSpPr/>
              <p:nvPr/>
            </p:nvSpPr>
            <p:spPr>
              <a:xfrm>
                <a:off x="971234" y="4922161"/>
                <a:ext cx="589763" cy="5201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ysClr val="windowText" lastClr="000000"/>
                    </a:solidFill>
                  </a:rPr>
                  <a:t>G</a:t>
                </a:r>
                <a:r>
                  <a:rPr kumimoji="1" lang="en-US" altLang="ja-JP" sz="1000" dirty="0">
                    <a:solidFill>
                      <a:sysClr val="windowText" lastClr="000000"/>
                    </a:solidFill>
                  </a:rPr>
                  <a:t>PU</a:t>
                </a:r>
                <a:br>
                  <a:rPr kumimoji="1" lang="en-US" altLang="ja-JP" sz="1000" dirty="0">
                    <a:solidFill>
                      <a:sysClr val="windowText" lastClr="000000"/>
                    </a:solidFill>
                  </a:rPr>
                </a:br>
                <a:r>
                  <a:rPr lang="ja-JP" altLang="en-US" sz="1000">
                    <a:solidFill>
                      <a:sysClr val="windowText" lastClr="000000"/>
                    </a:solidFill>
                  </a:rPr>
                  <a:t>チップ</a:t>
                </a:r>
                <a:endParaRPr kumimoji="1" lang="ja-JP" altLang="en-US" sz="1000">
                  <a:solidFill>
                    <a:sysClr val="windowText" lastClr="000000"/>
                  </a:solidFill>
                </a:endParaRPr>
              </a:p>
            </p:txBody>
          </p:sp>
          <p:sp>
            <p:nvSpPr>
              <p:cNvPr id="151" name="正方形/長方形 150">
                <a:extLst>
                  <a:ext uri="{FF2B5EF4-FFF2-40B4-BE49-F238E27FC236}">
                    <a16:creationId xmlns:a16="http://schemas.microsoft.com/office/drawing/2014/main" id="{F4247BD0-7BB0-321E-092D-EE6855227417}"/>
                  </a:ext>
                </a:extLst>
              </p:cNvPr>
              <p:cNvSpPr/>
              <p:nvPr/>
            </p:nvSpPr>
            <p:spPr>
              <a:xfrm>
                <a:off x="2029311" y="4923114"/>
                <a:ext cx="964129" cy="513029"/>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t>GPU</a:t>
                </a:r>
                <a:br>
                  <a:rPr kumimoji="1" lang="en-US" altLang="ja-JP" sz="1000" dirty="0"/>
                </a:br>
                <a:r>
                  <a:rPr kumimoji="1" lang="ja-JP" altLang="en-US" sz="1000"/>
                  <a:t>メモリ</a:t>
                </a:r>
              </a:p>
            </p:txBody>
          </p:sp>
          <p:cxnSp>
            <p:nvCxnSpPr>
              <p:cNvPr id="156" name="直線コネクタ 155">
                <a:extLst>
                  <a:ext uri="{FF2B5EF4-FFF2-40B4-BE49-F238E27FC236}">
                    <a16:creationId xmlns:a16="http://schemas.microsoft.com/office/drawing/2014/main" id="{C3178FC2-FEF2-1DEE-2A9A-78094B247A09}"/>
                  </a:ext>
                </a:extLst>
              </p:cNvPr>
              <p:cNvCxnSpPr>
                <a:cxnSpLocks/>
                <a:stCxn id="150" idx="3"/>
                <a:endCxn id="151" idx="1"/>
              </p:cNvCxnSpPr>
              <p:nvPr/>
            </p:nvCxnSpPr>
            <p:spPr>
              <a:xfrm flipV="1">
                <a:off x="1560997" y="5179628"/>
                <a:ext cx="468313" cy="2594"/>
              </a:xfrm>
              <a:prstGeom prst="line">
                <a:avLst/>
              </a:prstGeom>
              <a:ln w="152400"/>
            </p:spPr>
            <p:style>
              <a:lnRef idx="2">
                <a:schemeClr val="accent1"/>
              </a:lnRef>
              <a:fillRef idx="0">
                <a:schemeClr val="accent1"/>
              </a:fillRef>
              <a:effectRef idx="1">
                <a:schemeClr val="accent1"/>
              </a:effectRef>
              <a:fontRef idx="minor">
                <a:schemeClr val="tx1"/>
              </a:fontRef>
            </p:style>
          </p:cxnSp>
        </p:grpSp>
        <p:sp>
          <p:nvSpPr>
            <p:cNvPr id="170" name="テキスト ボックス 169">
              <a:extLst>
                <a:ext uri="{FF2B5EF4-FFF2-40B4-BE49-F238E27FC236}">
                  <a16:creationId xmlns:a16="http://schemas.microsoft.com/office/drawing/2014/main" id="{D2262594-C4B2-50BB-9C9E-731A3BBB012B}"/>
                </a:ext>
              </a:extLst>
            </p:cNvPr>
            <p:cNvSpPr txBox="1"/>
            <p:nvPr/>
          </p:nvSpPr>
          <p:spPr>
            <a:xfrm>
              <a:off x="1524907" y="5562633"/>
              <a:ext cx="1031399" cy="369332"/>
            </a:xfrm>
            <a:prstGeom prst="rect">
              <a:avLst/>
            </a:prstGeom>
            <a:noFill/>
          </p:spPr>
          <p:txBody>
            <a:bodyPr wrap="square" rtlCol="0">
              <a:spAutoFit/>
            </a:bodyPr>
            <a:lstStyle/>
            <a:p>
              <a:pPr algn="ctr"/>
              <a:r>
                <a:rPr kumimoji="1" lang="en-US" altLang="ja-JP" dirty="0"/>
                <a:t>GPU</a:t>
              </a:r>
              <a:endParaRPr kumimoji="1" lang="ja-JP" altLang="en-US"/>
            </a:p>
          </p:txBody>
        </p:sp>
      </p:grpSp>
      <p:cxnSp>
        <p:nvCxnSpPr>
          <p:cNvPr id="175" name="カギ線コネクタ 174">
            <a:extLst>
              <a:ext uri="{FF2B5EF4-FFF2-40B4-BE49-F238E27FC236}">
                <a16:creationId xmlns:a16="http://schemas.microsoft.com/office/drawing/2014/main" id="{D5515D01-C586-FB3C-2384-673B0E622BEC}"/>
              </a:ext>
            </a:extLst>
          </p:cNvPr>
          <p:cNvCxnSpPr>
            <a:stCxn id="149" idx="2"/>
            <a:endCxn id="165" idx="0"/>
          </p:cNvCxnSpPr>
          <p:nvPr/>
        </p:nvCxnSpPr>
        <p:spPr>
          <a:xfrm rot="5400000">
            <a:off x="2066392" y="4198586"/>
            <a:ext cx="415551" cy="474420"/>
          </a:xfrm>
          <a:prstGeom prst="bentConnector3">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675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FA6D66-9BAC-AB5A-8533-BDC918324DAA}"/>
              </a:ext>
            </a:extLst>
          </p:cNvPr>
          <p:cNvSpPr>
            <a:spLocks noGrp="1"/>
          </p:cNvSpPr>
          <p:nvPr>
            <p:ph type="title"/>
          </p:nvPr>
        </p:nvSpPr>
        <p:spPr/>
        <p:txBody>
          <a:bodyPr/>
          <a:lstStyle/>
          <a:p>
            <a:r>
              <a:rPr kumimoji="1" lang="ja-JP" altLang="en-US"/>
              <a:t>図</a:t>
            </a:r>
            <a:r>
              <a:rPr kumimoji="1" lang="en-US" altLang="ja-JP" dirty="0"/>
              <a:t>2</a:t>
            </a:r>
            <a:endParaRPr kumimoji="1" lang="ja-JP" altLang="en-US"/>
          </a:p>
        </p:txBody>
      </p:sp>
      <p:sp>
        <p:nvSpPr>
          <p:cNvPr id="4" name="スライド番号プレースホルダー 3">
            <a:extLst>
              <a:ext uri="{FF2B5EF4-FFF2-40B4-BE49-F238E27FC236}">
                <a16:creationId xmlns:a16="http://schemas.microsoft.com/office/drawing/2014/main" id="{35F374C2-32B9-6C19-B5F2-BB2A63D15907}"/>
              </a:ext>
            </a:extLst>
          </p:cNvPr>
          <p:cNvSpPr>
            <a:spLocks noGrp="1"/>
          </p:cNvSpPr>
          <p:nvPr>
            <p:ph type="sldNum" sz="quarter" idx="12"/>
          </p:nvPr>
        </p:nvSpPr>
        <p:spPr>
          <a:xfrm>
            <a:off x="-37656" y="6255996"/>
            <a:ext cx="2743200" cy="365125"/>
          </a:xfrm>
        </p:spPr>
        <p:txBody>
          <a:bodyPr/>
          <a:lstStyle/>
          <a:p>
            <a:fld id="{4C0EED71-32F9-6E40-B712-634CC8A327A2}" type="slidenum">
              <a:rPr kumimoji="1" lang="ja-JP" altLang="en-US" smtClean="0"/>
              <a:t>25</a:t>
            </a:fld>
            <a:endParaRPr kumimoji="1" lang="ja-JP" altLang="en-US"/>
          </a:p>
        </p:txBody>
      </p:sp>
      <p:grpSp>
        <p:nvGrpSpPr>
          <p:cNvPr id="71" name="グループ化 70">
            <a:extLst>
              <a:ext uri="{FF2B5EF4-FFF2-40B4-BE49-F238E27FC236}">
                <a16:creationId xmlns:a16="http://schemas.microsoft.com/office/drawing/2014/main" id="{31E27E59-4A2A-921E-03F1-5186FBFD0A5B}"/>
              </a:ext>
            </a:extLst>
          </p:cNvPr>
          <p:cNvGrpSpPr/>
          <p:nvPr/>
        </p:nvGrpSpPr>
        <p:grpSpPr>
          <a:xfrm>
            <a:off x="4047432" y="950259"/>
            <a:ext cx="7892928" cy="5670862"/>
            <a:chOff x="4047432" y="950259"/>
            <a:chExt cx="7892928" cy="5670862"/>
          </a:xfrm>
        </p:grpSpPr>
        <p:sp>
          <p:nvSpPr>
            <p:cNvPr id="6" name="テキスト ボックス 5">
              <a:extLst>
                <a:ext uri="{FF2B5EF4-FFF2-40B4-BE49-F238E27FC236}">
                  <a16:creationId xmlns:a16="http://schemas.microsoft.com/office/drawing/2014/main" id="{52873C74-F40A-4964-95C2-E6E46DAE6B91}"/>
                </a:ext>
              </a:extLst>
            </p:cNvPr>
            <p:cNvSpPr txBox="1"/>
            <p:nvPr/>
          </p:nvSpPr>
          <p:spPr>
            <a:xfrm>
              <a:off x="9965786" y="1667548"/>
              <a:ext cx="1974574" cy="369332"/>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a:solidFill>
                    <a:schemeClr val="tx1">
                      <a:lumMod val="85000"/>
                      <a:lumOff val="15000"/>
                    </a:schemeClr>
                  </a:solidFill>
                </a:rPr>
                <a:t>各種初期設定</a:t>
              </a:r>
            </a:p>
          </p:txBody>
        </p:sp>
        <p:sp>
          <p:nvSpPr>
            <p:cNvPr id="7" name="テキスト ボックス 6">
              <a:extLst>
                <a:ext uri="{FF2B5EF4-FFF2-40B4-BE49-F238E27FC236}">
                  <a16:creationId xmlns:a16="http://schemas.microsoft.com/office/drawing/2014/main" id="{6D178EC2-F87E-6B48-E111-F4C97DA4F7E3}"/>
                </a:ext>
              </a:extLst>
            </p:cNvPr>
            <p:cNvSpPr txBox="1"/>
            <p:nvPr/>
          </p:nvSpPr>
          <p:spPr>
            <a:xfrm>
              <a:off x="9965786" y="2289014"/>
              <a:ext cx="1974574" cy="369332"/>
            </a:xfrm>
            <a:prstGeom prst="rect">
              <a:avLst/>
            </a:prstGeom>
            <a:solidFill>
              <a:schemeClr val="accent4">
                <a:lumMod val="40000"/>
                <a:lumOff val="6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初期化</a:t>
              </a:r>
              <a:endParaRPr kumimoji="1" lang="ja-JP" altLang="en-US">
                <a:solidFill>
                  <a:schemeClr val="tx1">
                    <a:lumMod val="85000"/>
                    <a:lumOff val="15000"/>
                  </a:schemeClr>
                </a:solidFill>
              </a:endParaRPr>
            </a:p>
          </p:txBody>
        </p:sp>
        <p:sp>
          <p:nvSpPr>
            <p:cNvPr id="8" name="テキスト ボックス 7">
              <a:extLst>
                <a:ext uri="{FF2B5EF4-FFF2-40B4-BE49-F238E27FC236}">
                  <a16:creationId xmlns:a16="http://schemas.microsoft.com/office/drawing/2014/main" id="{79BF73C9-AE06-9B07-6A1A-6867965090F6}"/>
                </a:ext>
              </a:extLst>
            </p:cNvPr>
            <p:cNvSpPr txBox="1"/>
            <p:nvPr/>
          </p:nvSpPr>
          <p:spPr>
            <a:xfrm>
              <a:off x="9965786" y="2977370"/>
              <a:ext cx="1974574" cy="369332"/>
            </a:xfrm>
            <a:prstGeom prst="rect">
              <a:avLst/>
            </a:prstGeom>
            <a:solidFill>
              <a:schemeClr val="accent4">
                <a:lumMod val="40000"/>
                <a:lumOff val="60000"/>
              </a:schemeClr>
            </a:solidFill>
            <a:ln>
              <a:solidFill>
                <a:srgbClr val="FF0000"/>
              </a:solidFill>
            </a:ln>
          </p:spPr>
          <p:txBody>
            <a:bodyPr wrap="square" rtlCol="0">
              <a:spAutoFit/>
            </a:bodyPr>
            <a:lstStyle/>
            <a:p>
              <a:pPr algn="ctr"/>
              <a:r>
                <a:rPr kumimoji="1" lang="ja-JP" altLang="en-US">
                  <a:solidFill>
                    <a:schemeClr val="tx1">
                      <a:lumMod val="85000"/>
                      <a:lumOff val="15000"/>
                    </a:schemeClr>
                  </a:solidFill>
                </a:rPr>
                <a:t>時間発展計算</a:t>
              </a:r>
            </a:p>
          </p:txBody>
        </p:sp>
        <p:sp>
          <p:nvSpPr>
            <p:cNvPr id="9" name="テキスト ボックス 8">
              <a:extLst>
                <a:ext uri="{FF2B5EF4-FFF2-40B4-BE49-F238E27FC236}">
                  <a16:creationId xmlns:a16="http://schemas.microsoft.com/office/drawing/2014/main" id="{CEFCDE8F-2D79-BFD6-D338-9B4E6890E0F0}"/>
                </a:ext>
              </a:extLst>
            </p:cNvPr>
            <p:cNvSpPr txBox="1"/>
            <p:nvPr/>
          </p:nvSpPr>
          <p:spPr>
            <a:xfrm>
              <a:off x="9965786" y="3665726"/>
              <a:ext cx="1974574" cy="369332"/>
            </a:xfrm>
            <a:prstGeom prst="rect">
              <a:avLst/>
            </a:prstGeom>
            <a:solidFill>
              <a:schemeClr val="accent4">
                <a:lumMod val="40000"/>
                <a:lumOff val="6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終了処理</a:t>
              </a:r>
              <a:endParaRPr kumimoji="1" lang="ja-JP" altLang="en-US">
                <a:solidFill>
                  <a:schemeClr val="tx1">
                    <a:lumMod val="85000"/>
                    <a:lumOff val="15000"/>
                  </a:schemeClr>
                </a:solidFill>
              </a:endParaRPr>
            </a:p>
          </p:txBody>
        </p:sp>
        <p:cxnSp>
          <p:nvCxnSpPr>
            <p:cNvPr id="10" name="直線矢印コネクタ 9">
              <a:extLst>
                <a:ext uri="{FF2B5EF4-FFF2-40B4-BE49-F238E27FC236}">
                  <a16:creationId xmlns:a16="http://schemas.microsoft.com/office/drawing/2014/main" id="{A4920414-254C-E449-CC7B-39F179D10B3E}"/>
                </a:ext>
              </a:extLst>
            </p:cNvPr>
            <p:cNvCxnSpPr>
              <a:cxnSpLocks/>
              <a:stCxn id="6" idx="2"/>
            </p:cNvCxnSpPr>
            <p:nvPr/>
          </p:nvCxnSpPr>
          <p:spPr>
            <a:xfrm>
              <a:off x="10953073" y="2036880"/>
              <a:ext cx="0" cy="252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6D218E54-0895-CA4B-394E-5166737ED4BD}"/>
                </a:ext>
              </a:extLst>
            </p:cNvPr>
            <p:cNvCxnSpPr>
              <a:cxnSpLocks/>
              <a:endCxn id="8" idx="0"/>
            </p:cNvCxnSpPr>
            <p:nvPr/>
          </p:nvCxnSpPr>
          <p:spPr>
            <a:xfrm>
              <a:off x="10953073" y="2658346"/>
              <a:ext cx="0" cy="319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325D296E-1552-CAEA-7499-FA77299C3DC0}"/>
                </a:ext>
              </a:extLst>
            </p:cNvPr>
            <p:cNvCxnSpPr>
              <a:cxnSpLocks/>
              <a:stCxn id="8" idx="2"/>
            </p:cNvCxnSpPr>
            <p:nvPr/>
          </p:nvCxnSpPr>
          <p:spPr>
            <a:xfrm>
              <a:off x="10953073" y="3346702"/>
              <a:ext cx="0" cy="319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75E8D675-33CE-A783-8F25-90BFFE4777AB}"/>
                </a:ext>
              </a:extLst>
            </p:cNvPr>
            <p:cNvSpPr txBox="1"/>
            <p:nvPr/>
          </p:nvSpPr>
          <p:spPr>
            <a:xfrm>
              <a:off x="4483089" y="1690688"/>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endParaRPr kumimoji="1" lang="ja-JP" altLang="en-US">
                <a:solidFill>
                  <a:schemeClr val="tx1">
                    <a:lumMod val="85000"/>
                    <a:lumOff val="15000"/>
                  </a:schemeClr>
                </a:solidFill>
              </a:endParaRPr>
            </a:p>
          </p:txBody>
        </p:sp>
        <p:sp>
          <p:nvSpPr>
            <p:cNvPr id="15" name="テキスト ボックス 14">
              <a:extLst>
                <a:ext uri="{FF2B5EF4-FFF2-40B4-BE49-F238E27FC236}">
                  <a16:creationId xmlns:a16="http://schemas.microsoft.com/office/drawing/2014/main" id="{470454C5-E995-3DF9-4A0E-33EDB6DD9F28}"/>
                </a:ext>
              </a:extLst>
            </p:cNvPr>
            <p:cNvSpPr txBox="1"/>
            <p:nvPr/>
          </p:nvSpPr>
          <p:spPr>
            <a:xfrm>
              <a:off x="4483089" y="2333834"/>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endParaRPr kumimoji="1" lang="ja-JP" altLang="en-US">
                <a:solidFill>
                  <a:schemeClr val="tx1">
                    <a:lumMod val="85000"/>
                    <a:lumOff val="15000"/>
                  </a:schemeClr>
                </a:solidFill>
              </a:endParaRPr>
            </a:p>
          </p:txBody>
        </p:sp>
        <p:sp>
          <p:nvSpPr>
            <p:cNvPr id="16" name="テキスト ボックス 15">
              <a:extLst>
                <a:ext uri="{FF2B5EF4-FFF2-40B4-BE49-F238E27FC236}">
                  <a16:creationId xmlns:a16="http://schemas.microsoft.com/office/drawing/2014/main" id="{6107947D-436D-43D3-3445-E6B79604698E}"/>
                </a:ext>
              </a:extLst>
            </p:cNvPr>
            <p:cNvSpPr txBox="1"/>
            <p:nvPr/>
          </p:nvSpPr>
          <p:spPr>
            <a:xfrm>
              <a:off x="4483089" y="2976980"/>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ミスト噴霧モデル</a:t>
              </a:r>
              <a:endParaRPr lang="en-US" altLang="ja-JP" dirty="0">
                <a:solidFill>
                  <a:schemeClr val="tx1">
                    <a:lumMod val="85000"/>
                    <a:lumOff val="15000"/>
                  </a:schemeClr>
                </a:solidFill>
              </a:endParaRPr>
            </a:p>
          </p:txBody>
        </p:sp>
        <p:sp>
          <p:nvSpPr>
            <p:cNvPr id="17" name="テキスト ボックス 16">
              <a:extLst>
                <a:ext uri="{FF2B5EF4-FFF2-40B4-BE49-F238E27FC236}">
                  <a16:creationId xmlns:a16="http://schemas.microsoft.com/office/drawing/2014/main" id="{5585C3A3-9985-696B-610F-D29C9F5B3437}"/>
                </a:ext>
              </a:extLst>
            </p:cNvPr>
            <p:cNvSpPr txBox="1"/>
            <p:nvPr/>
          </p:nvSpPr>
          <p:spPr>
            <a:xfrm>
              <a:off x="4483088" y="3907766"/>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sp>
          <p:nvSpPr>
            <p:cNvPr id="18" name="テキスト ボックス 17">
              <a:extLst>
                <a:ext uri="{FF2B5EF4-FFF2-40B4-BE49-F238E27FC236}">
                  <a16:creationId xmlns:a16="http://schemas.microsoft.com/office/drawing/2014/main" id="{353BE884-20A6-EB70-A061-CD837CB131AE}"/>
                </a:ext>
              </a:extLst>
            </p:cNvPr>
            <p:cNvSpPr txBox="1"/>
            <p:nvPr/>
          </p:nvSpPr>
          <p:spPr>
            <a:xfrm>
              <a:off x="4483088" y="4550912"/>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sp>
          <p:nvSpPr>
            <p:cNvPr id="19" name="テキスト ボックス 18">
              <a:extLst>
                <a:ext uri="{FF2B5EF4-FFF2-40B4-BE49-F238E27FC236}">
                  <a16:creationId xmlns:a16="http://schemas.microsoft.com/office/drawing/2014/main" id="{DF95CE9C-6C33-3F83-8913-3DFA23A8507C}"/>
                </a:ext>
              </a:extLst>
            </p:cNvPr>
            <p:cNvSpPr txBox="1"/>
            <p:nvPr/>
          </p:nvSpPr>
          <p:spPr>
            <a:xfrm>
              <a:off x="4483088" y="5194059"/>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cxnSp>
          <p:nvCxnSpPr>
            <p:cNvPr id="20" name="直線矢印コネクタ 19">
              <a:extLst>
                <a:ext uri="{FF2B5EF4-FFF2-40B4-BE49-F238E27FC236}">
                  <a16:creationId xmlns:a16="http://schemas.microsoft.com/office/drawing/2014/main" id="{E0E9783A-CC23-8736-8BAC-E5C39A6C3E7A}"/>
                </a:ext>
              </a:extLst>
            </p:cNvPr>
            <p:cNvCxnSpPr>
              <a:stCxn id="14" idx="2"/>
              <a:endCxn id="15" idx="0"/>
            </p:cNvCxnSpPr>
            <p:nvPr/>
          </p:nvCxnSpPr>
          <p:spPr>
            <a:xfrm>
              <a:off x="5505989" y="2072163"/>
              <a:ext cx="0" cy="261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5E05EDE0-6A48-85F5-596C-E7FD241A8651}"/>
                </a:ext>
              </a:extLst>
            </p:cNvPr>
            <p:cNvCxnSpPr>
              <a:cxnSpLocks/>
              <a:stCxn id="15" idx="2"/>
              <a:endCxn id="16" idx="0"/>
            </p:cNvCxnSpPr>
            <p:nvPr/>
          </p:nvCxnSpPr>
          <p:spPr>
            <a:xfrm>
              <a:off x="5505989" y="2715310"/>
              <a:ext cx="0" cy="261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B99780EA-4FE5-D467-075E-C138B63047AF}"/>
                </a:ext>
              </a:extLst>
            </p:cNvPr>
            <p:cNvCxnSpPr>
              <a:stCxn id="16" idx="2"/>
              <a:endCxn id="17" idx="0"/>
            </p:cNvCxnSpPr>
            <p:nvPr/>
          </p:nvCxnSpPr>
          <p:spPr>
            <a:xfrm flipH="1">
              <a:off x="5505988" y="3358456"/>
              <a:ext cx="1" cy="549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F1EAA94E-96FD-50EE-F96E-5F001542FDBC}"/>
                </a:ext>
              </a:extLst>
            </p:cNvPr>
            <p:cNvCxnSpPr>
              <a:stCxn id="17" idx="2"/>
              <a:endCxn id="18" idx="0"/>
            </p:cNvCxnSpPr>
            <p:nvPr/>
          </p:nvCxnSpPr>
          <p:spPr>
            <a:xfrm>
              <a:off x="5505988" y="4289242"/>
              <a:ext cx="0" cy="261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8BD8DFA8-97F3-F27D-1088-DA8CF3E63BC5}"/>
                </a:ext>
              </a:extLst>
            </p:cNvPr>
            <p:cNvCxnSpPr>
              <a:stCxn id="18" idx="2"/>
              <a:endCxn id="19" idx="0"/>
            </p:cNvCxnSpPr>
            <p:nvPr/>
          </p:nvCxnSpPr>
          <p:spPr>
            <a:xfrm>
              <a:off x="5505988" y="4932388"/>
              <a:ext cx="0" cy="261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a:extLst>
                <a:ext uri="{FF2B5EF4-FFF2-40B4-BE49-F238E27FC236}">
                  <a16:creationId xmlns:a16="http://schemas.microsoft.com/office/drawing/2014/main" id="{2EDB59CF-B956-9ABD-7D06-17083E9610DD}"/>
                </a:ext>
              </a:extLst>
            </p:cNvPr>
            <p:cNvCxnSpPr>
              <a:endCxn id="14" idx="0"/>
            </p:cNvCxnSpPr>
            <p:nvPr/>
          </p:nvCxnSpPr>
          <p:spPr>
            <a:xfrm rot="5400000" flipH="1" flipV="1">
              <a:off x="3563565" y="3633110"/>
              <a:ext cx="3884846" cy="2"/>
            </a:xfrm>
            <a:prstGeom prst="bentConnector5">
              <a:avLst>
                <a:gd name="adj1" fmla="val -5999"/>
                <a:gd name="adj2" fmla="val 62575050000"/>
                <a:gd name="adj3" fmla="val 106078"/>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a:extLst>
                <a:ext uri="{FF2B5EF4-FFF2-40B4-BE49-F238E27FC236}">
                  <a16:creationId xmlns:a16="http://schemas.microsoft.com/office/drawing/2014/main" id="{F0903D44-26FF-5C86-30D2-7453939B9CC6}"/>
                </a:ext>
              </a:extLst>
            </p:cNvPr>
            <p:cNvSpPr txBox="1"/>
            <p:nvPr/>
          </p:nvSpPr>
          <p:spPr>
            <a:xfrm>
              <a:off x="7160834" y="1667549"/>
              <a:ext cx="2078070" cy="383748"/>
            </a:xfrm>
            <a:prstGeom prst="rect">
              <a:avLst/>
            </a:prstGeom>
            <a:solidFill>
              <a:schemeClr val="accent6">
                <a:lumMod val="40000"/>
                <a:lumOff val="6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endParaRPr kumimoji="1" lang="ja-JP" altLang="en-US">
                <a:solidFill>
                  <a:schemeClr val="tx1">
                    <a:lumMod val="85000"/>
                    <a:lumOff val="15000"/>
                  </a:schemeClr>
                </a:solidFill>
              </a:endParaRPr>
            </a:p>
          </p:txBody>
        </p:sp>
        <p:sp>
          <p:nvSpPr>
            <p:cNvPr id="30" name="テキスト ボックス 29">
              <a:extLst>
                <a:ext uri="{FF2B5EF4-FFF2-40B4-BE49-F238E27FC236}">
                  <a16:creationId xmlns:a16="http://schemas.microsoft.com/office/drawing/2014/main" id="{BB318534-205D-1B82-1951-0FE6AAAB4FDF}"/>
                </a:ext>
              </a:extLst>
            </p:cNvPr>
            <p:cNvSpPr txBox="1"/>
            <p:nvPr/>
          </p:nvSpPr>
          <p:spPr>
            <a:xfrm>
              <a:off x="7160834" y="2314526"/>
              <a:ext cx="2078070" cy="383748"/>
            </a:xfrm>
            <a:prstGeom prst="rect">
              <a:avLst/>
            </a:prstGeom>
            <a:solidFill>
              <a:schemeClr val="accent6">
                <a:lumMod val="40000"/>
                <a:lumOff val="6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endParaRPr kumimoji="1" lang="ja-JP" altLang="en-US">
                <a:solidFill>
                  <a:schemeClr val="tx1">
                    <a:lumMod val="85000"/>
                    <a:lumOff val="15000"/>
                  </a:schemeClr>
                </a:solidFill>
              </a:endParaRPr>
            </a:p>
          </p:txBody>
        </p:sp>
        <p:sp>
          <p:nvSpPr>
            <p:cNvPr id="31" name="テキスト ボックス 30">
              <a:extLst>
                <a:ext uri="{FF2B5EF4-FFF2-40B4-BE49-F238E27FC236}">
                  <a16:creationId xmlns:a16="http://schemas.microsoft.com/office/drawing/2014/main" id="{3B01E66C-671E-6EF8-D87A-DEDA688601B7}"/>
                </a:ext>
              </a:extLst>
            </p:cNvPr>
            <p:cNvSpPr txBox="1"/>
            <p:nvPr/>
          </p:nvSpPr>
          <p:spPr>
            <a:xfrm>
              <a:off x="7160834" y="2961503"/>
              <a:ext cx="2078070" cy="671559"/>
            </a:xfrm>
            <a:prstGeom prst="rect">
              <a:avLst/>
            </a:prstGeom>
            <a:solidFill>
              <a:schemeClr val="accent6">
                <a:lumMod val="40000"/>
                <a:lumOff val="6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Runge-</a:t>
              </a:r>
              <a:r>
                <a:rPr lang="en-US" altLang="ja-JP" dirty="0" err="1">
                  <a:solidFill>
                    <a:schemeClr val="tx1">
                      <a:lumMod val="85000"/>
                      <a:lumOff val="15000"/>
                    </a:schemeClr>
                  </a:solidFill>
                </a:rPr>
                <a:t>Kutta</a:t>
              </a:r>
              <a:endParaRPr lang="en-US" altLang="ja-JP" dirty="0">
                <a:solidFill>
                  <a:schemeClr val="tx1">
                    <a:lumMod val="85000"/>
                    <a:lumOff val="15000"/>
                  </a:schemeClr>
                </a:solidFill>
              </a:endParaRPr>
            </a:p>
            <a:p>
              <a:pPr algn="ctr"/>
              <a:r>
                <a:rPr lang="ja-JP" altLang="en-US">
                  <a:solidFill>
                    <a:schemeClr val="tx1">
                      <a:lumMod val="85000"/>
                      <a:lumOff val="15000"/>
                    </a:schemeClr>
                  </a:solidFill>
                </a:rPr>
                <a:t>ループ</a:t>
              </a:r>
              <a:endParaRPr kumimoji="1" lang="ja-JP" altLang="en-US">
                <a:solidFill>
                  <a:schemeClr val="tx1">
                    <a:lumMod val="85000"/>
                    <a:lumOff val="15000"/>
                  </a:schemeClr>
                </a:solidFill>
              </a:endParaRPr>
            </a:p>
          </p:txBody>
        </p:sp>
        <p:sp>
          <p:nvSpPr>
            <p:cNvPr id="32" name="テキスト ボックス 31">
              <a:extLst>
                <a:ext uri="{FF2B5EF4-FFF2-40B4-BE49-F238E27FC236}">
                  <a16:creationId xmlns:a16="http://schemas.microsoft.com/office/drawing/2014/main" id="{E8E95895-8DA5-FE83-0467-78CD3796896C}"/>
                </a:ext>
              </a:extLst>
            </p:cNvPr>
            <p:cNvSpPr txBox="1"/>
            <p:nvPr/>
          </p:nvSpPr>
          <p:spPr>
            <a:xfrm>
              <a:off x="7160833" y="3897833"/>
              <a:ext cx="2078070" cy="383748"/>
            </a:xfrm>
            <a:prstGeom prst="rect">
              <a:avLst/>
            </a:prstGeom>
            <a:solidFill>
              <a:schemeClr val="accent6">
                <a:lumMod val="40000"/>
                <a:lumOff val="6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sp>
          <p:nvSpPr>
            <p:cNvPr id="33" name="テキスト ボックス 32">
              <a:extLst>
                <a:ext uri="{FF2B5EF4-FFF2-40B4-BE49-F238E27FC236}">
                  <a16:creationId xmlns:a16="http://schemas.microsoft.com/office/drawing/2014/main" id="{6999F0A0-7057-0F05-1182-EEB13137529D}"/>
                </a:ext>
              </a:extLst>
            </p:cNvPr>
            <p:cNvSpPr txBox="1"/>
            <p:nvPr/>
          </p:nvSpPr>
          <p:spPr>
            <a:xfrm>
              <a:off x="7160833" y="4544810"/>
              <a:ext cx="2078070" cy="383748"/>
            </a:xfrm>
            <a:prstGeom prst="rect">
              <a:avLst/>
            </a:prstGeom>
            <a:solidFill>
              <a:schemeClr val="accent6">
                <a:lumMod val="40000"/>
                <a:lumOff val="6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sp>
          <p:nvSpPr>
            <p:cNvPr id="34" name="テキスト ボックス 33">
              <a:extLst>
                <a:ext uri="{FF2B5EF4-FFF2-40B4-BE49-F238E27FC236}">
                  <a16:creationId xmlns:a16="http://schemas.microsoft.com/office/drawing/2014/main" id="{07B200EF-CB27-EAE1-0660-C63DD7A36310}"/>
                </a:ext>
              </a:extLst>
            </p:cNvPr>
            <p:cNvSpPr txBox="1"/>
            <p:nvPr/>
          </p:nvSpPr>
          <p:spPr>
            <a:xfrm>
              <a:off x="7160833" y="5191787"/>
              <a:ext cx="2078070" cy="383748"/>
            </a:xfrm>
            <a:prstGeom prst="rect">
              <a:avLst/>
            </a:prstGeom>
            <a:solidFill>
              <a:schemeClr val="accent6">
                <a:lumMod val="40000"/>
                <a:lumOff val="6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cxnSp>
          <p:nvCxnSpPr>
            <p:cNvPr id="35" name="直線矢印コネクタ 34">
              <a:extLst>
                <a:ext uri="{FF2B5EF4-FFF2-40B4-BE49-F238E27FC236}">
                  <a16:creationId xmlns:a16="http://schemas.microsoft.com/office/drawing/2014/main" id="{347D8BA7-2255-2EA5-4FDC-3B2762453C92}"/>
                </a:ext>
              </a:extLst>
            </p:cNvPr>
            <p:cNvCxnSpPr>
              <a:stCxn id="29" idx="2"/>
              <a:endCxn id="30" idx="0"/>
            </p:cNvCxnSpPr>
            <p:nvPr/>
          </p:nvCxnSpPr>
          <p:spPr>
            <a:xfrm>
              <a:off x="8199870" y="2051297"/>
              <a:ext cx="0" cy="263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6A4828EC-FAEA-E44D-3B78-DD0D797F9241}"/>
                </a:ext>
              </a:extLst>
            </p:cNvPr>
            <p:cNvCxnSpPr>
              <a:cxnSpLocks/>
              <a:stCxn id="30" idx="2"/>
              <a:endCxn id="31" idx="0"/>
            </p:cNvCxnSpPr>
            <p:nvPr/>
          </p:nvCxnSpPr>
          <p:spPr>
            <a:xfrm>
              <a:off x="8199870" y="2698274"/>
              <a:ext cx="0" cy="263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146D5CF4-0D92-DE05-FBEE-6919E83FD895}"/>
                </a:ext>
              </a:extLst>
            </p:cNvPr>
            <p:cNvCxnSpPr>
              <a:stCxn id="31" idx="2"/>
              <a:endCxn id="32" idx="0"/>
            </p:cNvCxnSpPr>
            <p:nvPr/>
          </p:nvCxnSpPr>
          <p:spPr>
            <a:xfrm flipH="1">
              <a:off x="8199869" y="3633062"/>
              <a:ext cx="1" cy="2647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7B6A25D0-EF18-A9A0-87B1-E60670D5A870}"/>
                </a:ext>
              </a:extLst>
            </p:cNvPr>
            <p:cNvCxnSpPr>
              <a:stCxn id="32" idx="2"/>
              <a:endCxn id="33" idx="0"/>
            </p:cNvCxnSpPr>
            <p:nvPr/>
          </p:nvCxnSpPr>
          <p:spPr>
            <a:xfrm>
              <a:off x="8199869" y="4281581"/>
              <a:ext cx="0" cy="263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B87C372F-A852-1606-9E53-7DF256A5B4A6}"/>
                </a:ext>
              </a:extLst>
            </p:cNvPr>
            <p:cNvCxnSpPr>
              <a:stCxn id="33" idx="2"/>
              <a:endCxn id="34" idx="0"/>
            </p:cNvCxnSpPr>
            <p:nvPr/>
          </p:nvCxnSpPr>
          <p:spPr>
            <a:xfrm>
              <a:off x="8199869" y="4928558"/>
              <a:ext cx="0" cy="263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カギ線コネクタ 39">
              <a:extLst>
                <a:ext uri="{FF2B5EF4-FFF2-40B4-BE49-F238E27FC236}">
                  <a16:creationId xmlns:a16="http://schemas.microsoft.com/office/drawing/2014/main" id="{7E7EFDC9-11B5-5FC1-9479-6BF95BC71A65}"/>
                </a:ext>
              </a:extLst>
            </p:cNvPr>
            <p:cNvCxnSpPr>
              <a:cxnSpLocks/>
              <a:stCxn id="34" idx="2"/>
              <a:endCxn id="29" idx="0"/>
            </p:cNvCxnSpPr>
            <p:nvPr/>
          </p:nvCxnSpPr>
          <p:spPr>
            <a:xfrm rot="5400000" flipH="1" flipV="1">
              <a:off x="6245876" y="3621541"/>
              <a:ext cx="3907986" cy="1"/>
            </a:xfrm>
            <a:prstGeom prst="bentConnector5">
              <a:avLst>
                <a:gd name="adj1" fmla="val -6078"/>
                <a:gd name="adj2" fmla="val 126763600000"/>
                <a:gd name="adj3" fmla="val 106078"/>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テキスト ボックス 45">
              <a:extLst>
                <a:ext uri="{FF2B5EF4-FFF2-40B4-BE49-F238E27FC236}">
                  <a16:creationId xmlns:a16="http://schemas.microsoft.com/office/drawing/2014/main" id="{2836A844-1D4F-5694-6B83-BC9D65B7C9AA}"/>
                </a:ext>
              </a:extLst>
            </p:cNvPr>
            <p:cNvSpPr txBox="1"/>
            <p:nvPr/>
          </p:nvSpPr>
          <p:spPr>
            <a:xfrm>
              <a:off x="7176968" y="1065346"/>
              <a:ext cx="2045799" cy="369332"/>
            </a:xfrm>
            <a:prstGeom prst="rect">
              <a:avLst/>
            </a:prstGeom>
            <a:noFill/>
          </p:spPr>
          <p:txBody>
            <a:bodyPr wrap="square" rtlCol="0">
              <a:spAutoFit/>
            </a:bodyPr>
            <a:lstStyle/>
            <a:p>
              <a:pPr algn="ctr"/>
              <a:r>
                <a:rPr kumimoji="1" lang="ja-JP" altLang="en-US"/>
                <a:t>時間発展計算</a:t>
              </a:r>
            </a:p>
          </p:txBody>
        </p:sp>
        <p:sp>
          <p:nvSpPr>
            <p:cNvPr id="47" name="テキスト ボックス 46">
              <a:extLst>
                <a:ext uri="{FF2B5EF4-FFF2-40B4-BE49-F238E27FC236}">
                  <a16:creationId xmlns:a16="http://schemas.microsoft.com/office/drawing/2014/main" id="{F0AAE64C-C41E-094E-C047-27ABB3E5BED4}"/>
                </a:ext>
              </a:extLst>
            </p:cNvPr>
            <p:cNvSpPr txBox="1"/>
            <p:nvPr/>
          </p:nvSpPr>
          <p:spPr>
            <a:xfrm>
              <a:off x="4047432" y="1093259"/>
              <a:ext cx="2917113" cy="369332"/>
            </a:xfrm>
            <a:prstGeom prst="rect">
              <a:avLst/>
            </a:prstGeom>
            <a:noFill/>
          </p:spPr>
          <p:txBody>
            <a:bodyPr wrap="square" rtlCol="0">
              <a:spAutoFit/>
            </a:bodyPr>
            <a:lstStyle/>
            <a:p>
              <a:pPr algn="ctr"/>
              <a:r>
                <a:rPr kumimoji="1" lang="en-US" altLang="ja-JP" dirty="0"/>
                <a:t>Runge-</a:t>
              </a:r>
              <a:r>
                <a:rPr kumimoji="1" lang="en-US" altLang="ja-JP" dirty="0" err="1"/>
                <a:t>Kutta</a:t>
              </a:r>
              <a:r>
                <a:rPr kumimoji="1" lang="ja-JP" altLang="en-US"/>
                <a:t>ループ</a:t>
              </a:r>
            </a:p>
          </p:txBody>
        </p:sp>
        <p:sp>
          <p:nvSpPr>
            <p:cNvPr id="63" name="右中かっこ 62">
              <a:extLst>
                <a:ext uri="{FF2B5EF4-FFF2-40B4-BE49-F238E27FC236}">
                  <a16:creationId xmlns:a16="http://schemas.microsoft.com/office/drawing/2014/main" id="{6503CDAA-77F1-D0C5-7CCC-DDC2167698FB}"/>
                </a:ext>
              </a:extLst>
            </p:cNvPr>
            <p:cNvSpPr/>
            <p:nvPr/>
          </p:nvSpPr>
          <p:spPr>
            <a:xfrm>
              <a:off x="9379225" y="950259"/>
              <a:ext cx="586556" cy="5138578"/>
            </a:xfrm>
            <a:prstGeom prst="rightBrace">
              <a:avLst>
                <a:gd name="adj1" fmla="val 8333"/>
                <a:gd name="adj2" fmla="val 431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4" name="右中かっこ 63">
              <a:extLst>
                <a:ext uri="{FF2B5EF4-FFF2-40B4-BE49-F238E27FC236}">
                  <a16:creationId xmlns:a16="http://schemas.microsoft.com/office/drawing/2014/main" id="{F51F320E-B427-3714-4375-9876C92C71C1}"/>
                </a:ext>
              </a:extLst>
            </p:cNvPr>
            <p:cNvSpPr/>
            <p:nvPr/>
          </p:nvSpPr>
          <p:spPr>
            <a:xfrm>
              <a:off x="6655396" y="950259"/>
              <a:ext cx="543278" cy="5138578"/>
            </a:xfrm>
            <a:prstGeom prst="rightBrace">
              <a:avLst>
                <a:gd name="adj1" fmla="val 8333"/>
                <a:gd name="adj2" fmla="val 4546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AB577BDD-E6A4-21C8-F20E-6928C42456BC}"/>
                </a:ext>
              </a:extLst>
            </p:cNvPr>
            <p:cNvSpPr txBox="1"/>
            <p:nvPr/>
          </p:nvSpPr>
          <p:spPr>
            <a:xfrm>
              <a:off x="9842025" y="1104798"/>
              <a:ext cx="2045799" cy="369332"/>
            </a:xfrm>
            <a:prstGeom prst="rect">
              <a:avLst/>
            </a:prstGeom>
            <a:noFill/>
          </p:spPr>
          <p:txBody>
            <a:bodyPr wrap="square" rtlCol="0">
              <a:spAutoFit/>
            </a:bodyPr>
            <a:lstStyle/>
            <a:p>
              <a:pPr algn="ctr"/>
              <a:r>
                <a:rPr kumimoji="1" lang="ja-JP" altLang="en-US"/>
                <a:t>全体の流れ</a:t>
              </a:r>
            </a:p>
          </p:txBody>
        </p:sp>
        <p:sp>
          <p:nvSpPr>
            <p:cNvPr id="66" name="テキスト ボックス 65">
              <a:extLst>
                <a:ext uri="{FF2B5EF4-FFF2-40B4-BE49-F238E27FC236}">
                  <a16:creationId xmlns:a16="http://schemas.microsoft.com/office/drawing/2014/main" id="{601B15C9-1128-2A1F-5A8B-97300E27F49A}"/>
                </a:ext>
              </a:extLst>
            </p:cNvPr>
            <p:cNvSpPr txBox="1"/>
            <p:nvPr/>
          </p:nvSpPr>
          <p:spPr>
            <a:xfrm>
              <a:off x="4589795" y="5928623"/>
              <a:ext cx="1832384" cy="369332"/>
            </a:xfrm>
            <a:prstGeom prst="rect">
              <a:avLst/>
            </a:prstGeom>
            <a:noFill/>
          </p:spPr>
          <p:txBody>
            <a:bodyPr wrap="square" rtlCol="0">
              <a:spAutoFit/>
            </a:bodyPr>
            <a:lstStyle/>
            <a:p>
              <a:pPr algn="ctr"/>
              <a:r>
                <a:rPr kumimoji="1" lang="en-US" altLang="ja-JP" dirty="0"/>
                <a:t>3</a:t>
              </a:r>
              <a:r>
                <a:rPr kumimoji="1" lang="ja-JP" altLang="en-US"/>
                <a:t>回ループ</a:t>
              </a:r>
            </a:p>
          </p:txBody>
        </p:sp>
        <p:sp>
          <p:nvSpPr>
            <p:cNvPr id="67" name="テキスト ボックス 66">
              <a:extLst>
                <a:ext uri="{FF2B5EF4-FFF2-40B4-BE49-F238E27FC236}">
                  <a16:creationId xmlns:a16="http://schemas.microsoft.com/office/drawing/2014/main" id="{F7C7A254-230D-3A46-076A-1B98D2F49475}"/>
                </a:ext>
              </a:extLst>
            </p:cNvPr>
            <p:cNvSpPr txBox="1"/>
            <p:nvPr/>
          </p:nvSpPr>
          <p:spPr>
            <a:xfrm>
              <a:off x="7009732" y="5974790"/>
              <a:ext cx="2380270" cy="646331"/>
            </a:xfrm>
            <a:prstGeom prst="rect">
              <a:avLst/>
            </a:prstGeom>
            <a:noFill/>
          </p:spPr>
          <p:txBody>
            <a:bodyPr wrap="square" rtlCol="0">
              <a:spAutoFit/>
            </a:bodyPr>
            <a:lstStyle/>
            <a:p>
              <a:pPr algn="ctr"/>
              <a:r>
                <a:rPr lang="ja-JP" altLang="en-US"/>
                <a:t>指定タイムステップ</a:t>
              </a:r>
              <a:br>
                <a:rPr lang="en-US" altLang="ja-JP" dirty="0"/>
              </a:br>
              <a:r>
                <a:rPr lang="ja-JP" altLang="en-US"/>
                <a:t>数分ループ</a:t>
              </a:r>
              <a:endParaRPr kumimoji="1" lang="ja-JP" altLang="en-US"/>
            </a:p>
          </p:txBody>
        </p:sp>
      </p:grpSp>
    </p:spTree>
    <p:extLst>
      <p:ext uri="{BB962C8B-B14F-4D97-AF65-F5344CB8AC3E}">
        <p14:creationId xmlns:p14="http://schemas.microsoft.com/office/powerpoint/2010/main" val="365352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C3A30-C9B2-BE98-A321-9BEDB163A8D7}"/>
              </a:ext>
            </a:extLst>
          </p:cNvPr>
          <p:cNvSpPr>
            <a:spLocks noGrp="1"/>
          </p:cNvSpPr>
          <p:nvPr>
            <p:ph type="title"/>
          </p:nvPr>
        </p:nvSpPr>
        <p:spPr/>
        <p:txBody>
          <a:bodyPr/>
          <a:lstStyle/>
          <a:p>
            <a:r>
              <a:rPr kumimoji="1" lang="ja-JP" altLang="en-US"/>
              <a:t>図</a:t>
            </a:r>
            <a:r>
              <a:rPr kumimoji="1" lang="en-US" altLang="ja-JP" dirty="0"/>
              <a:t>3</a:t>
            </a:r>
            <a:endParaRPr kumimoji="1" lang="ja-JP" altLang="en-US"/>
          </a:p>
        </p:txBody>
      </p:sp>
      <p:sp>
        <p:nvSpPr>
          <p:cNvPr id="4" name="スライド番号プレースホルダー 3">
            <a:extLst>
              <a:ext uri="{FF2B5EF4-FFF2-40B4-BE49-F238E27FC236}">
                <a16:creationId xmlns:a16="http://schemas.microsoft.com/office/drawing/2014/main" id="{CD443768-1C9B-2177-087A-02DAB35E132F}"/>
              </a:ext>
            </a:extLst>
          </p:cNvPr>
          <p:cNvSpPr>
            <a:spLocks noGrp="1"/>
          </p:cNvSpPr>
          <p:nvPr>
            <p:ph type="sldNum" sz="quarter" idx="12"/>
          </p:nvPr>
        </p:nvSpPr>
        <p:spPr/>
        <p:txBody>
          <a:bodyPr/>
          <a:lstStyle/>
          <a:p>
            <a:fld id="{4C0EED71-32F9-6E40-B712-634CC8A327A2}" type="slidenum">
              <a:rPr kumimoji="1" lang="ja-JP" altLang="en-US" smtClean="0"/>
              <a:t>26</a:t>
            </a:fld>
            <a:endParaRPr kumimoji="1" lang="ja-JP" altLang="en-US"/>
          </a:p>
        </p:txBody>
      </p:sp>
      <p:grpSp>
        <p:nvGrpSpPr>
          <p:cNvPr id="32" name="グループ化 31">
            <a:extLst>
              <a:ext uri="{FF2B5EF4-FFF2-40B4-BE49-F238E27FC236}">
                <a16:creationId xmlns:a16="http://schemas.microsoft.com/office/drawing/2014/main" id="{D1FE4CC8-EE0F-13ED-31CC-AF832E75D734}"/>
              </a:ext>
            </a:extLst>
          </p:cNvPr>
          <p:cNvGrpSpPr/>
          <p:nvPr/>
        </p:nvGrpSpPr>
        <p:grpSpPr>
          <a:xfrm>
            <a:off x="1792940" y="1690688"/>
            <a:ext cx="5964744" cy="4477030"/>
            <a:chOff x="1792940" y="1690688"/>
            <a:chExt cx="5964744" cy="4477030"/>
          </a:xfrm>
        </p:grpSpPr>
        <p:grpSp>
          <p:nvGrpSpPr>
            <p:cNvPr id="7" name="グループ化 6">
              <a:extLst>
                <a:ext uri="{FF2B5EF4-FFF2-40B4-BE49-F238E27FC236}">
                  <a16:creationId xmlns:a16="http://schemas.microsoft.com/office/drawing/2014/main" id="{0CBC7B10-4283-84AB-5C2A-E01C264BABCC}"/>
                </a:ext>
              </a:extLst>
            </p:cNvPr>
            <p:cNvGrpSpPr/>
            <p:nvPr/>
          </p:nvGrpSpPr>
          <p:grpSpPr>
            <a:xfrm>
              <a:off x="1792940" y="1696991"/>
              <a:ext cx="2725271" cy="4470727"/>
              <a:chOff x="1792941" y="1696991"/>
              <a:chExt cx="1900518" cy="4470727"/>
            </a:xfrm>
          </p:grpSpPr>
          <p:sp>
            <p:nvSpPr>
              <p:cNvPr id="5" name="角丸四角形 4">
                <a:extLst>
                  <a:ext uri="{FF2B5EF4-FFF2-40B4-BE49-F238E27FC236}">
                    <a16:creationId xmlns:a16="http://schemas.microsoft.com/office/drawing/2014/main" id="{EEDAA2A6-B277-CFBB-FFE8-FEE357FB36CC}"/>
                  </a:ext>
                </a:extLst>
              </p:cNvPr>
              <p:cNvSpPr/>
              <p:nvPr/>
            </p:nvSpPr>
            <p:spPr>
              <a:xfrm>
                <a:off x="1792941" y="1918447"/>
                <a:ext cx="1900518" cy="4249271"/>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80DC4FD-2608-4089-4D21-79B72AA0E8E2}"/>
                  </a:ext>
                </a:extLst>
              </p:cNvPr>
              <p:cNvSpPr/>
              <p:nvPr/>
            </p:nvSpPr>
            <p:spPr>
              <a:xfrm>
                <a:off x="2151529" y="1696991"/>
                <a:ext cx="1183341" cy="4429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CPU</a:t>
                </a:r>
                <a:endParaRPr kumimoji="1" lang="ja-JP" altLang="en-US">
                  <a:solidFill>
                    <a:sysClr val="windowText" lastClr="000000"/>
                  </a:solidFill>
                </a:endParaRPr>
              </a:p>
            </p:txBody>
          </p:sp>
        </p:grpSp>
        <p:grpSp>
          <p:nvGrpSpPr>
            <p:cNvPr id="8" name="グループ化 7">
              <a:extLst>
                <a:ext uri="{FF2B5EF4-FFF2-40B4-BE49-F238E27FC236}">
                  <a16:creationId xmlns:a16="http://schemas.microsoft.com/office/drawing/2014/main" id="{ECC60611-45FA-5EAC-3630-2DC114601F89}"/>
                </a:ext>
              </a:extLst>
            </p:cNvPr>
            <p:cNvGrpSpPr/>
            <p:nvPr/>
          </p:nvGrpSpPr>
          <p:grpSpPr>
            <a:xfrm>
              <a:off x="5032413" y="1690688"/>
              <a:ext cx="2725271" cy="4470727"/>
              <a:chOff x="1792941" y="1696991"/>
              <a:chExt cx="1900518" cy="4470727"/>
            </a:xfrm>
          </p:grpSpPr>
          <p:sp>
            <p:nvSpPr>
              <p:cNvPr id="9" name="角丸四角形 8">
                <a:extLst>
                  <a:ext uri="{FF2B5EF4-FFF2-40B4-BE49-F238E27FC236}">
                    <a16:creationId xmlns:a16="http://schemas.microsoft.com/office/drawing/2014/main" id="{7568AD4C-6566-0F6E-9F9E-251A04959E1C}"/>
                  </a:ext>
                </a:extLst>
              </p:cNvPr>
              <p:cNvSpPr/>
              <p:nvPr/>
            </p:nvSpPr>
            <p:spPr>
              <a:xfrm>
                <a:off x="1792941" y="1918447"/>
                <a:ext cx="1900518" cy="42492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F339214-F91D-8F2F-1293-E9A53F270F68}"/>
                  </a:ext>
                </a:extLst>
              </p:cNvPr>
              <p:cNvSpPr/>
              <p:nvPr/>
            </p:nvSpPr>
            <p:spPr>
              <a:xfrm>
                <a:off x="2151529" y="1696991"/>
                <a:ext cx="1183341" cy="4429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G</a:t>
                </a:r>
                <a:r>
                  <a:rPr kumimoji="1" lang="en-US" altLang="ja-JP" dirty="0">
                    <a:solidFill>
                      <a:sysClr val="windowText" lastClr="000000"/>
                    </a:solidFill>
                  </a:rPr>
                  <a:t>PU</a:t>
                </a:r>
                <a:endParaRPr kumimoji="1" lang="ja-JP" altLang="en-US">
                  <a:solidFill>
                    <a:sysClr val="windowText" lastClr="000000"/>
                  </a:solidFill>
                </a:endParaRPr>
              </a:p>
            </p:txBody>
          </p:sp>
        </p:grpSp>
        <p:sp>
          <p:nvSpPr>
            <p:cNvPr id="11" name="テキスト ボックス 10">
              <a:extLst>
                <a:ext uri="{FF2B5EF4-FFF2-40B4-BE49-F238E27FC236}">
                  <a16:creationId xmlns:a16="http://schemas.microsoft.com/office/drawing/2014/main" id="{74A5AFEF-8222-8CB7-A5C1-C30874121E5C}"/>
                </a:ext>
              </a:extLst>
            </p:cNvPr>
            <p:cNvSpPr txBox="1"/>
            <p:nvPr/>
          </p:nvSpPr>
          <p:spPr>
            <a:xfrm>
              <a:off x="2132675" y="4030678"/>
              <a:ext cx="2045799" cy="381475"/>
            </a:xfrm>
            <a:prstGeom prst="rect">
              <a:avLst/>
            </a:prstGeom>
            <a:solidFill>
              <a:schemeClr val="accent5">
                <a:lumMod val="20000"/>
                <a:lumOff val="80000"/>
              </a:schemeClr>
            </a:solidFill>
            <a:ln>
              <a:solidFill>
                <a:srgbClr val="0070C0"/>
              </a:solidFill>
            </a:ln>
          </p:spPr>
          <p:txBody>
            <a:bodyPr wrap="square" rtlCol="0">
              <a:spAutoFit/>
            </a:bodyPr>
            <a:lstStyle/>
            <a:p>
              <a:pPr algn="ctr"/>
              <a:r>
                <a:rPr lang="ja-JP" altLang="en-US">
                  <a:solidFill>
                    <a:schemeClr val="tx1">
                      <a:lumMod val="85000"/>
                      <a:lumOff val="15000"/>
                    </a:schemeClr>
                  </a:solidFill>
                </a:rPr>
                <a:t>ミスト噴霧モデル</a:t>
              </a:r>
              <a:endParaRPr lang="en-US" altLang="ja-JP" dirty="0">
                <a:solidFill>
                  <a:schemeClr val="tx1">
                    <a:lumMod val="85000"/>
                    <a:lumOff val="15000"/>
                  </a:schemeClr>
                </a:solidFill>
              </a:endParaRPr>
            </a:p>
          </p:txBody>
        </p:sp>
        <p:sp>
          <p:nvSpPr>
            <p:cNvPr id="12" name="テキスト ボックス 11">
              <a:extLst>
                <a:ext uri="{FF2B5EF4-FFF2-40B4-BE49-F238E27FC236}">
                  <a16:creationId xmlns:a16="http://schemas.microsoft.com/office/drawing/2014/main" id="{DF27A5EC-DA38-4DD0-CE94-6F760995FEAB}"/>
                </a:ext>
              </a:extLst>
            </p:cNvPr>
            <p:cNvSpPr txBox="1"/>
            <p:nvPr/>
          </p:nvSpPr>
          <p:spPr>
            <a:xfrm>
              <a:off x="5372146" y="2380146"/>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sp>
          <p:nvSpPr>
            <p:cNvPr id="13" name="テキスト ボックス 12">
              <a:extLst>
                <a:ext uri="{FF2B5EF4-FFF2-40B4-BE49-F238E27FC236}">
                  <a16:creationId xmlns:a16="http://schemas.microsoft.com/office/drawing/2014/main" id="{98E51F72-533F-35E4-7178-F3F3F3D55462}"/>
                </a:ext>
              </a:extLst>
            </p:cNvPr>
            <p:cNvSpPr txBox="1"/>
            <p:nvPr/>
          </p:nvSpPr>
          <p:spPr>
            <a:xfrm>
              <a:off x="5372145" y="5506655"/>
              <a:ext cx="2045799" cy="381475"/>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a:t>
              </a:r>
            </a:p>
          </p:txBody>
        </p:sp>
        <p:cxnSp>
          <p:nvCxnSpPr>
            <p:cNvPr id="19" name="カギ線コネクタ 18">
              <a:extLst>
                <a:ext uri="{FF2B5EF4-FFF2-40B4-BE49-F238E27FC236}">
                  <a16:creationId xmlns:a16="http://schemas.microsoft.com/office/drawing/2014/main" id="{214C88A3-2248-220A-C7C0-BD658672DB6C}"/>
                </a:ext>
              </a:extLst>
            </p:cNvPr>
            <p:cNvCxnSpPr>
              <a:stCxn id="12" idx="2"/>
              <a:endCxn id="11" idx="0"/>
            </p:cNvCxnSpPr>
            <p:nvPr/>
          </p:nvCxnSpPr>
          <p:spPr>
            <a:xfrm rot="5400000">
              <a:off x="4140783" y="1776414"/>
              <a:ext cx="1269057" cy="3239471"/>
            </a:xfrm>
            <a:prstGeom prst="bentConnector3">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カギ線コネクタ 19">
              <a:extLst>
                <a:ext uri="{FF2B5EF4-FFF2-40B4-BE49-F238E27FC236}">
                  <a16:creationId xmlns:a16="http://schemas.microsoft.com/office/drawing/2014/main" id="{FF7BE97B-4DB2-58B9-4E25-3764A4008611}"/>
                </a:ext>
              </a:extLst>
            </p:cNvPr>
            <p:cNvCxnSpPr>
              <a:cxnSpLocks/>
              <a:stCxn id="11" idx="2"/>
              <a:endCxn id="13" idx="0"/>
            </p:cNvCxnSpPr>
            <p:nvPr/>
          </p:nvCxnSpPr>
          <p:spPr>
            <a:xfrm rot="16200000" flipH="1">
              <a:off x="4228059" y="3339669"/>
              <a:ext cx="1094502" cy="3239470"/>
            </a:xfrm>
            <a:prstGeom prst="bentConnector3">
              <a:avLst>
                <a:gd name="adj1" fmla="val 5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F8BABEEC-ACFF-7861-1F28-77ED78465CB5}"/>
                </a:ext>
              </a:extLst>
            </p:cNvPr>
            <p:cNvSpPr txBox="1"/>
            <p:nvPr/>
          </p:nvSpPr>
          <p:spPr>
            <a:xfrm>
              <a:off x="3801036" y="3045773"/>
              <a:ext cx="2079811" cy="646331"/>
            </a:xfrm>
            <a:prstGeom prst="rect">
              <a:avLst/>
            </a:prstGeom>
            <a:solidFill>
              <a:schemeClr val="bg2">
                <a:lumMod val="75000"/>
              </a:schemeClr>
            </a:solidFill>
          </p:spPr>
          <p:txBody>
            <a:bodyPr wrap="square" rtlCol="0">
              <a:spAutoFit/>
            </a:bodyPr>
            <a:lstStyle/>
            <a:p>
              <a:pPr algn="ctr"/>
              <a:r>
                <a:rPr lang="en-US" altLang="ja-JP" dirty="0"/>
                <a:t>CPU&lt;=GPU</a:t>
              </a:r>
              <a:endParaRPr kumimoji="1" lang="en-US" altLang="ja-JP" dirty="0"/>
            </a:p>
            <a:p>
              <a:pPr algn="ctr"/>
              <a:r>
                <a:rPr kumimoji="1" lang="ja-JP" altLang="en-US"/>
                <a:t>メモリコピー</a:t>
              </a:r>
            </a:p>
          </p:txBody>
        </p:sp>
        <p:sp>
          <p:nvSpPr>
            <p:cNvPr id="31" name="テキスト ボックス 30">
              <a:extLst>
                <a:ext uri="{FF2B5EF4-FFF2-40B4-BE49-F238E27FC236}">
                  <a16:creationId xmlns:a16="http://schemas.microsoft.com/office/drawing/2014/main" id="{EB3AAF5D-D9D7-E2F9-A628-B843B36A8E5D}"/>
                </a:ext>
              </a:extLst>
            </p:cNvPr>
            <p:cNvSpPr txBox="1"/>
            <p:nvPr/>
          </p:nvSpPr>
          <p:spPr>
            <a:xfrm>
              <a:off x="3813206" y="4633609"/>
              <a:ext cx="2079811" cy="646331"/>
            </a:xfrm>
            <a:prstGeom prst="rect">
              <a:avLst/>
            </a:prstGeom>
            <a:solidFill>
              <a:schemeClr val="bg2">
                <a:lumMod val="75000"/>
              </a:schemeClr>
            </a:solidFill>
          </p:spPr>
          <p:txBody>
            <a:bodyPr wrap="square" rtlCol="0">
              <a:spAutoFit/>
            </a:bodyPr>
            <a:lstStyle/>
            <a:p>
              <a:pPr algn="ctr"/>
              <a:r>
                <a:rPr lang="en-US" altLang="ja-JP" dirty="0"/>
                <a:t>CPU=&gt;GPU</a:t>
              </a:r>
            </a:p>
            <a:p>
              <a:pPr algn="ctr"/>
              <a:r>
                <a:rPr lang="ja-JP" altLang="en-US"/>
                <a:t>メモリコピー</a:t>
              </a:r>
              <a:endParaRPr kumimoji="1" lang="ja-JP" altLang="en-US"/>
            </a:p>
          </p:txBody>
        </p:sp>
      </p:grpSp>
    </p:spTree>
    <p:extLst>
      <p:ext uri="{BB962C8B-B14F-4D97-AF65-F5344CB8AC3E}">
        <p14:creationId xmlns:p14="http://schemas.microsoft.com/office/powerpoint/2010/main" val="174026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A8C52-E8F8-15FD-62EB-9BFEF965D286}"/>
              </a:ext>
            </a:extLst>
          </p:cNvPr>
          <p:cNvSpPr>
            <a:spLocks noGrp="1"/>
          </p:cNvSpPr>
          <p:nvPr>
            <p:ph type="title"/>
          </p:nvPr>
        </p:nvSpPr>
        <p:spPr/>
        <p:txBody>
          <a:bodyPr/>
          <a:lstStyle/>
          <a:p>
            <a:r>
              <a:rPr kumimoji="1" lang="ja-JP" altLang="en-US"/>
              <a:t>図</a:t>
            </a:r>
            <a:r>
              <a:rPr kumimoji="1" lang="en-US" altLang="ja-JP" dirty="0"/>
              <a:t>4</a:t>
            </a:r>
            <a:endParaRPr kumimoji="1" lang="ja-JP" altLang="en-US"/>
          </a:p>
        </p:txBody>
      </p:sp>
      <p:sp>
        <p:nvSpPr>
          <p:cNvPr id="4" name="スライド番号プレースホルダー 3">
            <a:extLst>
              <a:ext uri="{FF2B5EF4-FFF2-40B4-BE49-F238E27FC236}">
                <a16:creationId xmlns:a16="http://schemas.microsoft.com/office/drawing/2014/main" id="{A11B1D84-0820-51C4-8812-D5C9843ACBFE}"/>
              </a:ext>
            </a:extLst>
          </p:cNvPr>
          <p:cNvSpPr>
            <a:spLocks noGrp="1"/>
          </p:cNvSpPr>
          <p:nvPr>
            <p:ph type="sldNum" sz="quarter" idx="12"/>
          </p:nvPr>
        </p:nvSpPr>
        <p:spPr/>
        <p:txBody>
          <a:bodyPr/>
          <a:lstStyle/>
          <a:p>
            <a:fld id="{4C0EED71-32F9-6E40-B712-634CC8A327A2}" type="slidenum">
              <a:rPr kumimoji="1" lang="ja-JP" altLang="en-US" smtClean="0"/>
              <a:t>27</a:t>
            </a:fld>
            <a:endParaRPr kumimoji="1" lang="ja-JP" altLang="en-US"/>
          </a:p>
        </p:txBody>
      </p:sp>
      <p:grpSp>
        <p:nvGrpSpPr>
          <p:cNvPr id="46" name="グループ化 45">
            <a:extLst>
              <a:ext uri="{FF2B5EF4-FFF2-40B4-BE49-F238E27FC236}">
                <a16:creationId xmlns:a16="http://schemas.microsoft.com/office/drawing/2014/main" id="{4D9BA881-1D95-374D-89F8-4F18EBBF55A2}"/>
              </a:ext>
            </a:extLst>
          </p:cNvPr>
          <p:cNvGrpSpPr/>
          <p:nvPr/>
        </p:nvGrpSpPr>
        <p:grpSpPr>
          <a:xfrm>
            <a:off x="838200" y="1352550"/>
            <a:ext cx="10191750" cy="4552951"/>
            <a:chOff x="838200" y="628650"/>
            <a:chExt cx="10191750" cy="4552951"/>
          </a:xfrm>
        </p:grpSpPr>
        <p:grpSp>
          <p:nvGrpSpPr>
            <p:cNvPr id="41" name="グループ化 40">
              <a:extLst>
                <a:ext uri="{FF2B5EF4-FFF2-40B4-BE49-F238E27FC236}">
                  <a16:creationId xmlns:a16="http://schemas.microsoft.com/office/drawing/2014/main" id="{F8159E00-B6C6-299C-D6A0-11CB3F3B1A08}"/>
                </a:ext>
              </a:extLst>
            </p:cNvPr>
            <p:cNvGrpSpPr/>
            <p:nvPr/>
          </p:nvGrpSpPr>
          <p:grpSpPr>
            <a:xfrm>
              <a:off x="838200" y="628650"/>
              <a:ext cx="10191750" cy="4552951"/>
              <a:chOff x="838200" y="628650"/>
              <a:chExt cx="10191750" cy="4552951"/>
            </a:xfrm>
          </p:grpSpPr>
          <p:grpSp>
            <p:nvGrpSpPr>
              <p:cNvPr id="13" name="グループ化 12">
                <a:extLst>
                  <a:ext uri="{FF2B5EF4-FFF2-40B4-BE49-F238E27FC236}">
                    <a16:creationId xmlns:a16="http://schemas.microsoft.com/office/drawing/2014/main" id="{35CB9D87-A3F9-144A-9A0B-8FCEB9946A4A}"/>
                  </a:ext>
                </a:extLst>
              </p:cNvPr>
              <p:cNvGrpSpPr/>
              <p:nvPr/>
            </p:nvGrpSpPr>
            <p:grpSpPr>
              <a:xfrm>
                <a:off x="838200" y="636448"/>
                <a:ext cx="4656575" cy="4545153"/>
                <a:chOff x="1792941" y="1696991"/>
                <a:chExt cx="1900518" cy="3673685"/>
              </a:xfrm>
            </p:grpSpPr>
            <p:sp>
              <p:nvSpPr>
                <p:cNvPr id="20" name="角丸四角形 19">
                  <a:extLst>
                    <a:ext uri="{FF2B5EF4-FFF2-40B4-BE49-F238E27FC236}">
                      <a16:creationId xmlns:a16="http://schemas.microsoft.com/office/drawing/2014/main" id="{481C1449-FE59-66E8-DE6D-97452C44338A}"/>
                    </a:ext>
                  </a:extLst>
                </p:cNvPr>
                <p:cNvSpPr/>
                <p:nvPr/>
              </p:nvSpPr>
              <p:spPr>
                <a:xfrm>
                  <a:off x="1792941" y="1918448"/>
                  <a:ext cx="1900518" cy="345222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ECEB22C-273B-FF78-E003-AF4AF021D846}"/>
                    </a:ext>
                  </a:extLst>
                </p:cNvPr>
                <p:cNvSpPr/>
                <p:nvPr/>
              </p:nvSpPr>
              <p:spPr>
                <a:xfrm>
                  <a:off x="2151529" y="1696991"/>
                  <a:ext cx="1183341" cy="4429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CPU</a:t>
                  </a:r>
                  <a:endParaRPr kumimoji="1" lang="ja-JP" altLang="en-US">
                    <a:solidFill>
                      <a:sysClr val="windowText" lastClr="000000"/>
                    </a:solidFill>
                  </a:endParaRPr>
                </a:p>
              </p:txBody>
            </p:sp>
          </p:grpSp>
          <p:grpSp>
            <p:nvGrpSpPr>
              <p:cNvPr id="14" name="グループ化 13">
                <a:extLst>
                  <a:ext uri="{FF2B5EF4-FFF2-40B4-BE49-F238E27FC236}">
                    <a16:creationId xmlns:a16="http://schemas.microsoft.com/office/drawing/2014/main" id="{CA053469-3B66-9C63-C8F8-5818824BE9C5}"/>
                  </a:ext>
                </a:extLst>
              </p:cNvPr>
              <p:cNvGrpSpPr/>
              <p:nvPr/>
            </p:nvGrpSpPr>
            <p:grpSpPr>
              <a:xfrm>
                <a:off x="6373375" y="628650"/>
                <a:ext cx="4656575" cy="4552951"/>
                <a:chOff x="1792941" y="1696991"/>
                <a:chExt cx="1900518" cy="3679988"/>
              </a:xfrm>
            </p:grpSpPr>
            <p:sp>
              <p:nvSpPr>
                <p:cNvPr id="18" name="角丸四角形 17">
                  <a:extLst>
                    <a:ext uri="{FF2B5EF4-FFF2-40B4-BE49-F238E27FC236}">
                      <a16:creationId xmlns:a16="http://schemas.microsoft.com/office/drawing/2014/main" id="{E07300F4-FE36-AC2B-40F8-6BA447A04D38}"/>
                    </a:ext>
                  </a:extLst>
                </p:cNvPr>
                <p:cNvSpPr/>
                <p:nvPr/>
              </p:nvSpPr>
              <p:spPr>
                <a:xfrm>
                  <a:off x="1792941" y="1918448"/>
                  <a:ext cx="1900518" cy="345853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8E7D70B-8708-9EE8-615C-51C5ACF2A266}"/>
                    </a:ext>
                  </a:extLst>
                </p:cNvPr>
                <p:cNvSpPr/>
                <p:nvPr/>
              </p:nvSpPr>
              <p:spPr>
                <a:xfrm>
                  <a:off x="2151529" y="1696991"/>
                  <a:ext cx="1183341" cy="4429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G</a:t>
                  </a:r>
                  <a:r>
                    <a:rPr kumimoji="1" lang="en-US" altLang="ja-JP" dirty="0">
                      <a:solidFill>
                        <a:sysClr val="windowText" lastClr="000000"/>
                      </a:solidFill>
                    </a:rPr>
                    <a:t>PU</a:t>
                  </a:r>
                  <a:endParaRPr kumimoji="1" lang="ja-JP" altLang="en-US">
                    <a:solidFill>
                      <a:sysClr val="windowText" lastClr="000000"/>
                    </a:solidFill>
                  </a:endParaRPr>
                </a:p>
              </p:txBody>
            </p:sp>
          </p:grpSp>
        </p:grpSp>
        <p:grpSp>
          <p:nvGrpSpPr>
            <p:cNvPr id="26" name="グループ化 25">
              <a:extLst>
                <a:ext uri="{FF2B5EF4-FFF2-40B4-BE49-F238E27FC236}">
                  <a16:creationId xmlns:a16="http://schemas.microsoft.com/office/drawing/2014/main" id="{79665BD8-7422-9DA7-66EF-A01B56F4CA66}"/>
                </a:ext>
              </a:extLst>
            </p:cNvPr>
            <p:cNvGrpSpPr/>
            <p:nvPr/>
          </p:nvGrpSpPr>
          <p:grpSpPr>
            <a:xfrm>
              <a:off x="1725634" y="1398776"/>
              <a:ext cx="6884966" cy="646331"/>
              <a:chOff x="1725634" y="1589670"/>
              <a:chExt cx="6884966" cy="646331"/>
            </a:xfrm>
          </p:grpSpPr>
          <p:sp>
            <p:nvSpPr>
              <p:cNvPr id="12" name="テキスト ボックス 11">
                <a:extLst>
                  <a:ext uri="{FF2B5EF4-FFF2-40B4-BE49-F238E27FC236}">
                    <a16:creationId xmlns:a16="http://schemas.microsoft.com/office/drawing/2014/main" id="{F9C94390-DF82-25AC-8530-1C4ECF28D897}"/>
                  </a:ext>
                </a:extLst>
              </p:cNvPr>
              <p:cNvSpPr txBox="1"/>
              <p:nvPr/>
            </p:nvSpPr>
            <p:spPr>
              <a:xfrm>
                <a:off x="1725634" y="1589670"/>
                <a:ext cx="2890540" cy="646331"/>
              </a:xfrm>
              <a:prstGeom prst="rect">
                <a:avLst/>
              </a:prstGeom>
              <a:solidFill>
                <a:schemeClr val="bg2">
                  <a:lumMod val="75000"/>
                </a:schemeClr>
              </a:solidFill>
            </p:spPr>
            <p:txBody>
              <a:bodyPr wrap="square" rtlCol="0">
                <a:spAutoFit/>
              </a:bodyPr>
              <a:lstStyle/>
              <a:p>
                <a:pPr algn="ctr"/>
                <a:r>
                  <a:rPr lang="ja-JP" altLang="en-US"/>
                  <a:t>ローカル配列に対応する</a:t>
                </a:r>
                <a:br>
                  <a:rPr lang="en-US" altLang="ja-JP" dirty="0"/>
                </a:br>
                <a:r>
                  <a:rPr lang="en-US" altLang="ja-JP" dirty="0"/>
                  <a:t>GPU</a:t>
                </a:r>
                <a:r>
                  <a:rPr lang="ja-JP" altLang="en-US"/>
                  <a:t>配列の領域確保</a:t>
                </a:r>
                <a:endParaRPr kumimoji="1" lang="ja-JP" altLang="en-US"/>
              </a:p>
            </p:txBody>
          </p:sp>
          <p:cxnSp>
            <p:nvCxnSpPr>
              <p:cNvPr id="25" name="直線矢印コネクタ 24">
                <a:extLst>
                  <a:ext uri="{FF2B5EF4-FFF2-40B4-BE49-F238E27FC236}">
                    <a16:creationId xmlns:a16="http://schemas.microsoft.com/office/drawing/2014/main" id="{874965AC-F836-3942-5B21-5BD4DCBB6617}"/>
                  </a:ext>
                </a:extLst>
              </p:cNvPr>
              <p:cNvCxnSpPr/>
              <p:nvPr/>
            </p:nvCxnSpPr>
            <p:spPr>
              <a:xfrm>
                <a:off x="4616174" y="1926672"/>
                <a:ext cx="3994426"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5" name="グループ化 34">
              <a:extLst>
                <a:ext uri="{FF2B5EF4-FFF2-40B4-BE49-F238E27FC236}">
                  <a16:creationId xmlns:a16="http://schemas.microsoft.com/office/drawing/2014/main" id="{07FE4C5E-B4A7-25AD-3060-B1829F060AC9}"/>
                </a:ext>
              </a:extLst>
            </p:cNvPr>
            <p:cNvGrpSpPr/>
            <p:nvPr/>
          </p:nvGrpSpPr>
          <p:grpSpPr>
            <a:xfrm>
              <a:off x="1716798" y="2320990"/>
              <a:ext cx="8758404" cy="471968"/>
              <a:chOff x="1716798" y="2320990"/>
              <a:chExt cx="8758404" cy="471968"/>
            </a:xfrm>
          </p:grpSpPr>
          <p:sp>
            <p:nvSpPr>
              <p:cNvPr id="16" name="テキスト ボックス 15">
                <a:extLst>
                  <a:ext uri="{FF2B5EF4-FFF2-40B4-BE49-F238E27FC236}">
                    <a16:creationId xmlns:a16="http://schemas.microsoft.com/office/drawing/2014/main" id="{DBDE5F4D-C890-2F23-A6A5-79A3FC4A5494}"/>
                  </a:ext>
                </a:extLst>
              </p:cNvPr>
              <p:cNvSpPr txBox="1"/>
              <p:nvPr/>
            </p:nvSpPr>
            <p:spPr>
              <a:xfrm>
                <a:off x="6979617" y="2320990"/>
                <a:ext cx="3495585" cy="471968"/>
              </a:xfrm>
              <a:prstGeom prst="rect">
                <a:avLst/>
              </a:prstGeom>
              <a:solidFill>
                <a:schemeClr val="accent5">
                  <a:lumMod val="20000"/>
                  <a:lumOff val="8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セクション</a:t>
                </a:r>
                <a:r>
                  <a:rPr lang="en-US" altLang="ja-JP" dirty="0">
                    <a:solidFill>
                      <a:schemeClr val="tx1">
                        <a:lumMod val="85000"/>
                        <a:lumOff val="15000"/>
                      </a:schemeClr>
                    </a:solidFill>
                  </a:rPr>
                  <a:t>1</a:t>
                </a:r>
              </a:p>
            </p:txBody>
          </p:sp>
          <p:sp>
            <p:nvSpPr>
              <p:cNvPr id="28" name="テキスト ボックス 27">
                <a:extLst>
                  <a:ext uri="{FF2B5EF4-FFF2-40B4-BE49-F238E27FC236}">
                    <a16:creationId xmlns:a16="http://schemas.microsoft.com/office/drawing/2014/main" id="{F82D65CD-8D84-ACB0-7984-725F9A06CDCB}"/>
                  </a:ext>
                </a:extLst>
              </p:cNvPr>
              <p:cNvSpPr txBox="1"/>
              <p:nvPr/>
            </p:nvSpPr>
            <p:spPr>
              <a:xfrm>
                <a:off x="1716798" y="2365617"/>
                <a:ext cx="2890540" cy="369332"/>
              </a:xfrm>
              <a:prstGeom prst="rect">
                <a:avLst/>
              </a:prstGeom>
              <a:solidFill>
                <a:schemeClr val="bg2">
                  <a:lumMod val="75000"/>
                </a:schemeClr>
              </a:solidFill>
            </p:spPr>
            <p:txBody>
              <a:bodyPr wrap="square" rtlCol="0">
                <a:spAutoFit/>
              </a:bodyPr>
              <a:lstStyle/>
              <a:p>
                <a:pPr algn="ctr"/>
                <a:r>
                  <a:rPr lang="en-US" altLang="ja-JP" dirty="0"/>
                  <a:t>GPU</a:t>
                </a:r>
                <a:r>
                  <a:rPr lang="ja-JP" altLang="en-US"/>
                  <a:t>コード呼び出し</a:t>
                </a:r>
                <a:endParaRPr kumimoji="1" lang="ja-JP" altLang="en-US"/>
              </a:p>
            </p:txBody>
          </p:sp>
          <p:cxnSp>
            <p:nvCxnSpPr>
              <p:cNvPr id="29" name="直線矢印コネクタ 28">
                <a:extLst>
                  <a:ext uri="{FF2B5EF4-FFF2-40B4-BE49-F238E27FC236}">
                    <a16:creationId xmlns:a16="http://schemas.microsoft.com/office/drawing/2014/main" id="{F82995E4-459D-F81F-89E7-DB0283D0161B}"/>
                  </a:ext>
                </a:extLst>
              </p:cNvPr>
              <p:cNvCxnSpPr>
                <a:cxnSpLocks/>
                <a:stCxn id="28" idx="3"/>
                <a:endCxn id="16" idx="1"/>
              </p:cNvCxnSpPr>
              <p:nvPr/>
            </p:nvCxnSpPr>
            <p:spPr>
              <a:xfrm>
                <a:off x="4607338" y="2550283"/>
                <a:ext cx="2372279" cy="6691"/>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6" name="グループ化 35">
              <a:extLst>
                <a:ext uri="{FF2B5EF4-FFF2-40B4-BE49-F238E27FC236}">
                  <a16:creationId xmlns:a16="http://schemas.microsoft.com/office/drawing/2014/main" id="{91EE575E-A3A6-DC6C-96B5-BB8A4144DCD0}"/>
                </a:ext>
              </a:extLst>
            </p:cNvPr>
            <p:cNvGrpSpPr/>
            <p:nvPr/>
          </p:nvGrpSpPr>
          <p:grpSpPr>
            <a:xfrm>
              <a:off x="1725634" y="3189502"/>
              <a:ext cx="8749568" cy="375062"/>
              <a:chOff x="1716798" y="2359887"/>
              <a:chExt cx="8749568" cy="375062"/>
            </a:xfrm>
          </p:grpSpPr>
          <p:sp>
            <p:nvSpPr>
              <p:cNvPr id="37" name="テキスト ボックス 36">
                <a:extLst>
                  <a:ext uri="{FF2B5EF4-FFF2-40B4-BE49-F238E27FC236}">
                    <a16:creationId xmlns:a16="http://schemas.microsoft.com/office/drawing/2014/main" id="{176C83F0-E1C5-CB75-4464-8C773BED85DA}"/>
                  </a:ext>
                </a:extLst>
              </p:cNvPr>
              <p:cNvSpPr txBox="1"/>
              <p:nvPr/>
            </p:nvSpPr>
            <p:spPr>
              <a:xfrm>
                <a:off x="6970781" y="2359887"/>
                <a:ext cx="3495585" cy="369332"/>
              </a:xfrm>
              <a:prstGeom prst="rect">
                <a:avLst/>
              </a:prstGeom>
              <a:solidFill>
                <a:schemeClr val="accent5">
                  <a:lumMod val="20000"/>
                  <a:lumOff val="8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セクション</a:t>
                </a:r>
                <a:r>
                  <a:rPr lang="en-US" altLang="ja-JP" dirty="0">
                    <a:solidFill>
                      <a:schemeClr val="tx1">
                        <a:lumMod val="85000"/>
                        <a:lumOff val="15000"/>
                      </a:schemeClr>
                    </a:solidFill>
                  </a:rPr>
                  <a:t>2</a:t>
                </a:r>
              </a:p>
            </p:txBody>
          </p:sp>
          <p:sp>
            <p:nvSpPr>
              <p:cNvPr id="38" name="テキスト ボックス 37">
                <a:extLst>
                  <a:ext uri="{FF2B5EF4-FFF2-40B4-BE49-F238E27FC236}">
                    <a16:creationId xmlns:a16="http://schemas.microsoft.com/office/drawing/2014/main" id="{73B285D3-2807-0BE4-7A53-6BD83D3A46A3}"/>
                  </a:ext>
                </a:extLst>
              </p:cNvPr>
              <p:cNvSpPr txBox="1"/>
              <p:nvPr/>
            </p:nvSpPr>
            <p:spPr>
              <a:xfrm>
                <a:off x="1716798" y="2365617"/>
                <a:ext cx="2890540" cy="369332"/>
              </a:xfrm>
              <a:prstGeom prst="rect">
                <a:avLst/>
              </a:prstGeom>
              <a:solidFill>
                <a:schemeClr val="bg2">
                  <a:lumMod val="75000"/>
                </a:schemeClr>
              </a:solidFill>
            </p:spPr>
            <p:txBody>
              <a:bodyPr wrap="square" rtlCol="0">
                <a:spAutoFit/>
              </a:bodyPr>
              <a:lstStyle/>
              <a:p>
                <a:pPr algn="ctr"/>
                <a:r>
                  <a:rPr lang="en-US" altLang="ja-JP" dirty="0"/>
                  <a:t>GPU</a:t>
                </a:r>
                <a:r>
                  <a:rPr lang="ja-JP" altLang="en-US"/>
                  <a:t>コード呼び出し</a:t>
                </a:r>
                <a:endParaRPr kumimoji="1" lang="ja-JP" altLang="en-US"/>
              </a:p>
            </p:txBody>
          </p:sp>
          <p:cxnSp>
            <p:nvCxnSpPr>
              <p:cNvPr id="39" name="直線矢印コネクタ 38">
                <a:extLst>
                  <a:ext uri="{FF2B5EF4-FFF2-40B4-BE49-F238E27FC236}">
                    <a16:creationId xmlns:a16="http://schemas.microsoft.com/office/drawing/2014/main" id="{D42968B5-E7A2-6625-78CB-C4B6802397B8}"/>
                  </a:ext>
                </a:extLst>
              </p:cNvPr>
              <p:cNvCxnSpPr>
                <a:cxnSpLocks/>
                <a:stCxn id="38" idx="3"/>
                <a:endCxn id="37" idx="1"/>
              </p:cNvCxnSpPr>
              <p:nvPr/>
            </p:nvCxnSpPr>
            <p:spPr>
              <a:xfrm flipV="1">
                <a:off x="4607338" y="2544553"/>
                <a:ext cx="2363443" cy="573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2" name="グループ化 41">
              <a:extLst>
                <a:ext uri="{FF2B5EF4-FFF2-40B4-BE49-F238E27FC236}">
                  <a16:creationId xmlns:a16="http://schemas.microsoft.com/office/drawing/2014/main" id="{7BAD0B89-7D3A-EA93-03AB-C15BD718D387}"/>
                </a:ext>
              </a:extLst>
            </p:cNvPr>
            <p:cNvGrpSpPr/>
            <p:nvPr/>
          </p:nvGrpSpPr>
          <p:grpSpPr>
            <a:xfrm>
              <a:off x="1725634" y="4140044"/>
              <a:ext cx="8749568" cy="375062"/>
              <a:chOff x="1716798" y="2359887"/>
              <a:chExt cx="8749568" cy="375062"/>
            </a:xfrm>
          </p:grpSpPr>
          <p:sp>
            <p:nvSpPr>
              <p:cNvPr id="43" name="テキスト ボックス 42">
                <a:extLst>
                  <a:ext uri="{FF2B5EF4-FFF2-40B4-BE49-F238E27FC236}">
                    <a16:creationId xmlns:a16="http://schemas.microsoft.com/office/drawing/2014/main" id="{A03EC7FC-6E64-732B-DE8B-0E53BF67CABB}"/>
                  </a:ext>
                </a:extLst>
              </p:cNvPr>
              <p:cNvSpPr txBox="1"/>
              <p:nvPr/>
            </p:nvSpPr>
            <p:spPr>
              <a:xfrm>
                <a:off x="6970781" y="2359887"/>
                <a:ext cx="3495585" cy="369332"/>
              </a:xfrm>
              <a:prstGeom prst="rect">
                <a:avLst/>
              </a:prstGeom>
              <a:solidFill>
                <a:schemeClr val="accent5">
                  <a:lumMod val="20000"/>
                  <a:lumOff val="8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セクション</a:t>
                </a:r>
                <a:r>
                  <a:rPr lang="en-US" altLang="ja-JP" dirty="0">
                    <a:solidFill>
                      <a:schemeClr val="tx1">
                        <a:lumMod val="85000"/>
                        <a:lumOff val="15000"/>
                      </a:schemeClr>
                    </a:solidFill>
                  </a:rPr>
                  <a:t>3</a:t>
                </a:r>
              </a:p>
            </p:txBody>
          </p:sp>
          <p:sp>
            <p:nvSpPr>
              <p:cNvPr id="44" name="テキスト ボックス 43">
                <a:extLst>
                  <a:ext uri="{FF2B5EF4-FFF2-40B4-BE49-F238E27FC236}">
                    <a16:creationId xmlns:a16="http://schemas.microsoft.com/office/drawing/2014/main" id="{5E2B7446-BC6F-DD8F-0A80-0E79A29F4FD5}"/>
                  </a:ext>
                </a:extLst>
              </p:cNvPr>
              <p:cNvSpPr txBox="1"/>
              <p:nvPr/>
            </p:nvSpPr>
            <p:spPr>
              <a:xfrm>
                <a:off x="1716798" y="2365617"/>
                <a:ext cx="2890540" cy="369332"/>
              </a:xfrm>
              <a:prstGeom prst="rect">
                <a:avLst/>
              </a:prstGeom>
              <a:solidFill>
                <a:schemeClr val="bg2">
                  <a:lumMod val="75000"/>
                </a:schemeClr>
              </a:solidFill>
            </p:spPr>
            <p:txBody>
              <a:bodyPr wrap="square" rtlCol="0">
                <a:spAutoFit/>
              </a:bodyPr>
              <a:lstStyle/>
              <a:p>
                <a:pPr algn="ctr"/>
                <a:r>
                  <a:rPr lang="en-US" altLang="ja-JP" dirty="0"/>
                  <a:t>GPU</a:t>
                </a:r>
                <a:r>
                  <a:rPr lang="ja-JP" altLang="en-US"/>
                  <a:t>コード呼び出し</a:t>
                </a:r>
                <a:endParaRPr kumimoji="1" lang="ja-JP" altLang="en-US"/>
              </a:p>
            </p:txBody>
          </p:sp>
          <p:cxnSp>
            <p:nvCxnSpPr>
              <p:cNvPr id="45" name="直線矢印コネクタ 44">
                <a:extLst>
                  <a:ext uri="{FF2B5EF4-FFF2-40B4-BE49-F238E27FC236}">
                    <a16:creationId xmlns:a16="http://schemas.microsoft.com/office/drawing/2014/main" id="{578340EA-6AE4-2EFD-21EA-A5E545EB7ACF}"/>
                  </a:ext>
                </a:extLst>
              </p:cNvPr>
              <p:cNvCxnSpPr>
                <a:cxnSpLocks/>
                <a:stCxn id="44" idx="3"/>
                <a:endCxn id="43" idx="1"/>
              </p:cNvCxnSpPr>
              <p:nvPr/>
            </p:nvCxnSpPr>
            <p:spPr>
              <a:xfrm flipV="1">
                <a:off x="4607338" y="2544553"/>
                <a:ext cx="2363443" cy="573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60101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2394F-0F19-78B2-04DB-953BE3089F35}"/>
              </a:ext>
            </a:extLst>
          </p:cNvPr>
          <p:cNvSpPr>
            <a:spLocks noGrp="1"/>
          </p:cNvSpPr>
          <p:nvPr>
            <p:ph type="title"/>
          </p:nvPr>
        </p:nvSpPr>
        <p:spPr>
          <a:xfrm>
            <a:off x="522904" y="196793"/>
            <a:ext cx="10515600" cy="1325563"/>
          </a:xfrm>
        </p:spPr>
        <p:txBody>
          <a:bodyPr/>
          <a:lstStyle/>
          <a:p>
            <a:r>
              <a:rPr kumimoji="1" lang="ja-JP" altLang="en-US"/>
              <a:t>図</a:t>
            </a:r>
            <a:r>
              <a:rPr lang="en-US" altLang="ja-JP" dirty="0"/>
              <a:t>5</a:t>
            </a:r>
            <a:endParaRPr kumimoji="1" lang="ja-JP" altLang="en-US"/>
          </a:p>
        </p:txBody>
      </p:sp>
      <p:sp>
        <p:nvSpPr>
          <p:cNvPr id="4" name="スライド番号プレースホルダー 3">
            <a:extLst>
              <a:ext uri="{FF2B5EF4-FFF2-40B4-BE49-F238E27FC236}">
                <a16:creationId xmlns:a16="http://schemas.microsoft.com/office/drawing/2014/main" id="{BBB2BFFB-9C73-E19A-CF83-BA7BFFFC51EC}"/>
              </a:ext>
            </a:extLst>
          </p:cNvPr>
          <p:cNvSpPr>
            <a:spLocks noGrp="1"/>
          </p:cNvSpPr>
          <p:nvPr>
            <p:ph type="sldNum" sz="quarter" idx="12"/>
          </p:nvPr>
        </p:nvSpPr>
        <p:spPr/>
        <p:txBody>
          <a:bodyPr/>
          <a:lstStyle/>
          <a:p>
            <a:fld id="{4C0EED71-32F9-6E40-B712-634CC8A327A2}" type="slidenum">
              <a:rPr kumimoji="1" lang="ja-JP" altLang="en-US" smtClean="0"/>
              <a:t>28</a:t>
            </a:fld>
            <a:endParaRPr kumimoji="1" lang="ja-JP" altLang="en-US"/>
          </a:p>
        </p:txBody>
      </p:sp>
      <p:grpSp>
        <p:nvGrpSpPr>
          <p:cNvPr id="33" name="グループ化 32">
            <a:extLst>
              <a:ext uri="{FF2B5EF4-FFF2-40B4-BE49-F238E27FC236}">
                <a16:creationId xmlns:a16="http://schemas.microsoft.com/office/drawing/2014/main" id="{7DA14A99-78C4-EA4E-0A78-EDD3B5CEF179}"/>
              </a:ext>
            </a:extLst>
          </p:cNvPr>
          <p:cNvGrpSpPr/>
          <p:nvPr/>
        </p:nvGrpSpPr>
        <p:grpSpPr>
          <a:xfrm>
            <a:off x="2820533" y="3126229"/>
            <a:ext cx="4014061" cy="3425414"/>
            <a:chOff x="3354875" y="1778311"/>
            <a:chExt cx="4014061" cy="3425414"/>
          </a:xfrm>
        </p:grpSpPr>
        <p:grpSp>
          <p:nvGrpSpPr>
            <p:cNvPr id="20" name="グループ化 19">
              <a:extLst>
                <a:ext uri="{FF2B5EF4-FFF2-40B4-BE49-F238E27FC236}">
                  <a16:creationId xmlns:a16="http://schemas.microsoft.com/office/drawing/2014/main" id="{DDD6F1DD-A371-61DB-D7F6-4E150888B178}"/>
                </a:ext>
              </a:extLst>
            </p:cNvPr>
            <p:cNvGrpSpPr/>
            <p:nvPr/>
          </p:nvGrpSpPr>
          <p:grpSpPr>
            <a:xfrm>
              <a:off x="3354875" y="1778311"/>
              <a:ext cx="4014061" cy="3425414"/>
              <a:chOff x="3363131" y="1766520"/>
              <a:chExt cx="4014061" cy="3425414"/>
            </a:xfrm>
          </p:grpSpPr>
          <p:sp>
            <p:nvSpPr>
              <p:cNvPr id="8" name="正方形/長方形 7">
                <a:extLst>
                  <a:ext uri="{FF2B5EF4-FFF2-40B4-BE49-F238E27FC236}">
                    <a16:creationId xmlns:a16="http://schemas.microsoft.com/office/drawing/2014/main" id="{1D061DC0-9952-666B-676C-BF3C3E92BA56}"/>
                  </a:ext>
                </a:extLst>
              </p:cNvPr>
              <p:cNvSpPr/>
              <p:nvPr/>
            </p:nvSpPr>
            <p:spPr>
              <a:xfrm>
                <a:off x="3363131" y="2040836"/>
                <a:ext cx="4014061" cy="31510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0DDA114-E9CA-0154-DB35-508B4E673B57}"/>
                  </a:ext>
                </a:extLst>
              </p:cNvPr>
              <p:cNvSpPr/>
              <p:nvPr/>
            </p:nvSpPr>
            <p:spPr>
              <a:xfrm>
                <a:off x="3693864" y="2391658"/>
                <a:ext cx="1674102"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CPU1</a:t>
                </a:r>
                <a:endParaRPr kumimoji="1" lang="ja-JP" altLang="en-US">
                  <a:solidFill>
                    <a:schemeClr val="bg1"/>
                  </a:solidFill>
                </a:endParaRPr>
              </a:p>
            </p:txBody>
          </p:sp>
          <p:sp>
            <p:nvSpPr>
              <p:cNvPr id="10" name="正方形/長方形 9">
                <a:extLst>
                  <a:ext uri="{FF2B5EF4-FFF2-40B4-BE49-F238E27FC236}">
                    <a16:creationId xmlns:a16="http://schemas.microsoft.com/office/drawing/2014/main" id="{4962D2B7-9373-1D73-DC26-C7020CD22F5A}"/>
                  </a:ext>
                </a:extLst>
              </p:cNvPr>
              <p:cNvSpPr/>
              <p:nvPr/>
            </p:nvSpPr>
            <p:spPr>
              <a:xfrm>
                <a:off x="5456075" y="2391658"/>
                <a:ext cx="1674101"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CPU2</a:t>
                </a:r>
                <a:endParaRPr kumimoji="1" lang="ja-JP" altLang="en-US">
                  <a:solidFill>
                    <a:schemeClr val="bg1"/>
                  </a:solidFill>
                </a:endParaRPr>
              </a:p>
            </p:txBody>
          </p:sp>
          <p:sp>
            <p:nvSpPr>
              <p:cNvPr id="12" name="正方形/長方形 11">
                <a:extLst>
                  <a:ext uri="{FF2B5EF4-FFF2-40B4-BE49-F238E27FC236}">
                    <a16:creationId xmlns:a16="http://schemas.microsoft.com/office/drawing/2014/main" id="{3AE3D059-586D-DBBC-9118-AFEAC906A147}"/>
                  </a:ext>
                </a:extLst>
              </p:cNvPr>
              <p:cNvSpPr/>
              <p:nvPr/>
            </p:nvSpPr>
            <p:spPr>
              <a:xfrm>
                <a:off x="3693864" y="3404098"/>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PU1</a:t>
                </a:r>
                <a:endParaRPr kumimoji="1" lang="ja-JP" altLang="en-US">
                  <a:solidFill>
                    <a:schemeClr val="bg1"/>
                  </a:solidFill>
                </a:endParaRPr>
              </a:p>
            </p:txBody>
          </p:sp>
          <p:sp>
            <p:nvSpPr>
              <p:cNvPr id="13" name="正方形/長方形 12">
                <a:extLst>
                  <a:ext uri="{FF2B5EF4-FFF2-40B4-BE49-F238E27FC236}">
                    <a16:creationId xmlns:a16="http://schemas.microsoft.com/office/drawing/2014/main" id="{6A66557F-AA09-E04B-DCC8-9B1B6AD5214E}"/>
                  </a:ext>
                </a:extLst>
              </p:cNvPr>
              <p:cNvSpPr/>
              <p:nvPr/>
            </p:nvSpPr>
            <p:spPr>
              <a:xfrm>
                <a:off x="4574970"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PU2</a:t>
                </a:r>
                <a:endParaRPr kumimoji="1" lang="ja-JP" altLang="en-US">
                  <a:solidFill>
                    <a:schemeClr val="bg1"/>
                  </a:solidFill>
                </a:endParaRPr>
              </a:p>
            </p:txBody>
          </p:sp>
          <p:sp>
            <p:nvSpPr>
              <p:cNvPr id="14" name="正方形/長方形 13">
                <a:extLst>
                  <a:ext uri="{FF2B5EF4-FFF2-40B4-BE49-F238E27FC236}">
                    <a16:creationId xmlns:a16="http://schemas.microsoft.com/office/drawing/2014/main" id="{5D01DC9D-D9F8-C276-EDB5-CCCC2F287609}"/>
                  </a:ext>
                </a:extLst>
              </p:cNvPr>
              <p:cNvSpPr/>
              <p:nvPr/>
            </p:nvSpPr>
            <p:spPr>
              <a:xfrm>
                <a:off x="5456076"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PU3</a:t>
                </a:r>
                <a:endParaRPr kumimoji="1" lang="ja-JP" altLang="en-US">
                  <a:solidFill>
                    <a:schemeClr val="bg1"/>
                  </a:solidFill>
                </a:endParaRPr>
              </a:p>
            </p:txBody>
          </p:sp>
          <p:sp>
            <p:nvSpPr>
              <p:cNvPr id="15" name="正方形/長方形 14">
                <a:extLst>
                  <a:ext uri="{FF2B5EF4-FFF2-40B4-BE49-F238E27FC236}">
                    <a16:creationId xmlns:a16="http://schemas.microsoft.com/office/drawing/2014/main" id="{926249DE-6F5A-4031-30FD-9F625B21532E}"/>
                  </a:ext>
                </a:extLst>
              </p:cNvPr>
              <p:cNvSpPr/>
              <p:nvPr/>
            </p:nvSpPr>
            <p:spPr>
              <a:xfrm>
                <a:off x="6337182"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PU4</a:t>
                </a:r>
                <a:endParaRPr kumimoji="1" lang="ja-JP" altLang="en-US">
                  <a:solidFill>
                    <a:schemeClr val="bg1"/>
                  </a:solidFill>
                </a:endParaRPr>
              </a:p>
            </p:txBody>
          </p:sp>
          <p:sp>
            <p:nvSpPr>
              <p:cNvPr id="16" name="正方形/長方形 15">
                <a:extLst>
                  <a:ext uri="{FF2B5EF4-FFF2-40B4-BE49-F238E27FC236}">
                    <a16:creationId xmlns:a16="http://schemas.microsoft.com/office/drawing/2014/main" id="{3BEE18AB-C42A-2DA6-A7A5-7F77AE938C60}"/>
                  </a:ext>
                </a:extLst>
              </p:cNvPr>
              <p:cNvSpPr/>
              <p:nvPr/>
            </p:nvSpPr>
            <p:spPr>
              <a:xfrm>
                <a:off x="4770314" y="1766520"/>
                <a:ext cx="1330916" cy="537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Cygnus 1Node</a:t>
                </a:r>
                <a:endParaRPr kumimoji="1" lang="ja-JP" altLang="en-US"/>
              </a:p>
            </p:txBody>
          </p:sp>
        </p:grpSp>
        <p:sp>
          <p:nvSpPr>
            <p:cNvPr id="17" name="正方形/長方形 16">
              <a:extLst>
                <a:ext uri="{FF2B5EF4-FFF2-40B4-BE49-F238E27FC236}">
                  <a16:creationId xmlns:a16="http://schemas.microsoft.com/office/drawing/2014/main" id="{A8F12269-E83E-FA08-B9D6-1D703490FCB5}"/>
                </a:ext>
              </a:extLst>
            </p:cNvPr>
            <p:cNvSpPr/>
            <p:nvPr/>
          </p:nvSpPr>
          <p:spPr>
            <a:xfrm>
              <a:off x="3645583" y="2345714"/>
              <a:ext cx="871677" cy="2717479"/>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kumimoji="1" lang="en-US" altLang="ja-JP" sz="1000" dirty="0"/>
                <a:t>1</a:t>
              </a:r>
              <a:br>
                <a:rPr kumimoji="1" lang="en-US" altLang="ja-JP" sz="1000" dirty="0"/>
              </a:br>
              <a:r>
                <a:rPr kumimoji="1" lang="ja-JP" altLang="en-US" sz="1000"/>
                <a:t>が使用</a:t>
              </a:r>
            </a:p>
          </p:txBody>
        </p:sp>
        <p:sp>
          <p:nvSpPr>
            <p:cNvPr id="21" name="正方形/長方形 20">
              <a:extLst>
                <a:ext uri="{FF2B5EF4-FFF2-40B4-BE49-F238E27FC236}">
                  <a16:creationId xmlns:a16="http://schemas.microsoft.com/office/drawing/2014/main" id="{BE827C6A-7C6E-19B9-FC06-2B09D80963FE}"/>
                </a:ext>
              </a:extLst>
            </p:cNvPr>
            <p:cNvSpPr/>
            <p:nvPr/>
          </p:nvSpPr>
          <p:spPr>
            <a:xfrm>
              <a:off x="4528960" y="2345714"/>
              <a:ext cx="871677" cy="2717479"/>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lang="en-US" altLang="ja-JP" sz="1000" dirty="0"/>
                <a:t>2</a:t>
              </a:r>
              <a:br>
                <a:rPr kumimoji="1" lang="en-US" altLang="ja-JP" sz="1000" dirty="0"/>
              </a:br>
              <a:r>
                <a:rPr kumimoji="1" lang="ja-JP" altLang="en-US" sz="1000"/>
                <a:t>が使用</a:t>
              </a:r>
            </a:p>
          </p:txBody>
        </p:sp>
        <p:sp>
          <p:nvSpPr>
            <p:cNvPr id="22" name="正方形/長方形 21">
              <a:extLst>
                <a:ext uri="{FF2B5EF4-FFF2-40B4-BE49-F238E27FC236}">
                  <a16:creationId xmlns:a16="http://schemas.microsoft.com/office/drawing/2014/main" id="{BB150A73-F18A-849C-C829-AB5CBEFC7D56}"/>
                </a:ext>
              </a:extLst>
            </p:cNvPr>
            <p:cNvSpPr/>
            <p:nvPr/>
          </p:nvSpPr>
          <p:spPr>
            <a:xfrm>
              <a:off x="5414464" y="2339732"/>
              <a:ext cx="871677" cy="2717479"/>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lang="en-US" altLang="ja-JP" sz="1000" dirty="0"/>
                <a:t>3</a:t>
              </a:r>
              <a:br>
                <a:rPr kumimoji="1" lang="en-US" altLang="ja-JP" sz="1000" dirty="0"/>
              </a:br>
              <a:r>
                <a:rPr kumimoji="1" lang="ja-JP" altLang="en-US" sz="1000"/>
                <a:t>が使用</a:t>
              </a:r>
            </a:p>
          </p:txBody>
        </p:sp>
        <p:sp>
          <p:nvSpPr>
            <p:cNvPr id="23" name="正方形/長方形 22">
              <a:extLst>
                <a:ext uri="{FF2B5EF4-FFF2-40B4-BE49-F238E27FC236}">
                  <a16:creationId xmlns:a16="http://schemas.microsoft.com/office/drawing/2014/main" id="{7DBD0AAB-054D-2B11-C5E9-BB475B9B1E97}"/>
                </a:ext>
              </a:extLst>
            </p:cNvPr>
            <p:cNvSpPr/>
            <p:nvPr/>
          </p:nvSpPr>
          <p:spPr>
            <a:xfrm>
              <a:off x="6297841" y="2339732"/>
              <a:ext cx="871677" cy="2717479"/>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kumimoji="1" lang="en-US" altLang="ja-JP" sz="1000" dirty="0"/>
                <a:t>4</a:t>
              </a:r>
              <a:br>
                <a:rPr kumimoji="1" lang="en-US" altLang="ja-JP" sz="1000" dirty="0"/>
              </a:br>
              <a:r>
                <a:rPr kumimoji="1" lang="ja-JP" altLang="en-US" sz="1000"/>
                <a:t>が使用</a:t>
              </a:r>
            </a:p>
          </p:txBody>
        </p:sp>
      </p:grpSp>
      <p:grpSp>
        <p:nvGrpSpPr>
          <p:cNvPr id="24" name="グループ化 23">
            <a:extLst>
              <a:ext uri="{FF2B5EF4-FFF2-40B4-BE49-F238E27FC236}">
                <a16:creationId xmlns:a16="http://schemas.microsoft.com/office/drawing/2014/main" id="{2D494BB8-4702-C4DB-D307-D399898A9139}"/>
              </a:ext>
            </a:extLst>
          </p:cNvPr>
          <p:cNvGrpSpPr/>
          <p:nvPr/>
        </p:nvGrpSpPr>
        <p:grpSpPr>
          <a:xfrm>
            <a:off x="-1524261" y="3811347"/>
            <a:ext cx="4014061" cy="3425414"/>
            <a:chOff x="3363131" y="1766520"/>
            <a:chExt cx="4014061" cy="3425414"/>
          </a:xfrm>
        </p:grpSpPr>
        <p:sp>
          <p:nvSpPr>
            <p:cNvPr id="25" name="正方形/長方形 24">
              <a:extLst>
                <a:ext uri="{FF2B5EF4-FFF2-40B4-BE49-F238E27FC236}">
                  <a16:creationId xmlns:a16="http://schemas.microsoft.com/office/drawing/2014/main" id="{5845CC10-AEE7-67E1-236F-F080F68E7169}"/>
                </a:ext>
              </a:extLst>
            </p:cNvPr>
            <p:cNvSpPr/>
            <p:nvPr/>
          </p:nvSpPr>
          <p:spPr>
            <a:xfrm>
              <a:off x="3363131" y="2040836"/>
              <a:ext cx="4014061" cy="31510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B643A21-631B-FB40-E687-10AD4A4587E7}"/>
                </a:ext>
              </a:extLst>
            </p:cNvPr>
            <p:cNvSpPr/>
            <p:nvPr/>
          </p:nvSpPr>
          <p:spPr>
            <a:xfrm>
              <a:off x="3693864" y="2391658"/>
              <a:ext cx="1674102"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CPU1</a:t>
              </a:r>
              <a:endParaRPr kumimoji="1" lang="ja-JP" altLang="en-US">
                <a:solidFill>
                  <a:schemeClr val="bg1"/>
                </a:solidFill>
              </a:endParaRPr>
            </a:p>
          </p:txBody>
        </p:sp>
        <p:sp>
          <p:nvSpPr>
            <p:cNvPr id="27" name="正方形/長方形 26">
              <a:extLst>
                <a:ext uri="{FF2B5EF4-FFF2-40B4-BE49-F238E27FC236}">
                  <a16:creationId xmlns:a16="http://schemas.microsoft.com/office/drawing/2014/main" id="{59097304-2638-5D6E-C8DD-A7CC742D175A}"/>
                </a:ext>
              </a:extLst>
            </p:cNvPr>
            <p:cNvSpPr/>
            <p:nvPr/>
          </p:nvSpPr>
          <p:spPr>
            <a:xfrm>
              <a:off x="5456075" y="2391658"/>
              <a:ext cx="1674101"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CPU2</a:t>
              </a:r>
              <a:endParaRPr kumimoji="1" lang="ja-JP" altLang="en-US">
                <a:solidFill>
                  <a:schemeClr val="bg1"/>
                </a:solidFill>
              </a:endParaRPr>
            </a:p>
          </p:txBody>
        </p:sp>
        <p:sp>
          <p:nvSpPr>
            <p:cNvPr id="28" name="正方形/長方形 27">
              <a:extLst>
                <a:ext uri="{FF2B5EF4-FFF2-40B4-BE49-F238E27FC236}">
                  <a16:creationId xmlns:a16="http://schemas.microsoft.com/office/drawing/2014/main" id="{E27A828D-984A-6EE7-8819-79CA3FF1E85B}"/>
                </a:ext>
              </a:extLst>
            </p:cNvPr>
            <p:cNvSpPr/>
            <p:nvPr/>
          </p:nvSpPr>
          <p:spPr>
            <a:xfrm>
              <a:off x="3693864" y="3404098"/>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PU1</a:t>
              </a:r>
              <a:endParaRPr kumimoji="1" lang="ja-JP" altLang="en-US">
                <a:solidFill>
                  <a:schemeClr val="bg1"/>
                </a:solidFill>
              </a:endParaRPr>
            </a:p>
          </p:txBody>
        </p:sp>
        <p:sp>
          <p:nvSpPr>
            <p:cNvPr id="29" name="正方形/長方形 28">
              <a:extLst>
                <a:ext uri="{FF2B5EF4-FFF2-40B4-BE49-F238E27FC236}">
                  <a16:creationId xmlns:a16="http://schemas.microsoft.com/office/drawing/2014/main" id="{09363954-4CFC-D126-828C-2CA964ACCECA}"/>
                </a:ext>
              </a:extLst>
            </p:cNvPr>
            <p:cNvSpPr/>
            <p:nvPr/>
          </p:nvSpPr>
          <p:spPr>
            <a:xfrm>
              <a:off x="4574970"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PU2</a:t>
              </a:r>
              <a:endParaRPr kumimoji="1" lang="ja-JP" altLang="en-US">
                <a:solidFill>
                  <a:schemeClr val="bg1"/>
                </a:solidFill>
              </a:endParaRPr>
            </a:p>
          </p:txBody>
        </p:sp>
        <p:sp>
          <p:nvSpPr>
            <p:cNvPr id="30" name="正方形/長方形 29">
              <a:extLst>
                <a:ext uri="{FF2B5EF4-FFF2-40B4-BE49-F238E27FC236}">
                  <a16:creationId xmlns:a16="http://schemas.microsoft.com/office/drawing/2014/main" id="{FF74BC5D-9E5F-F65E-EECC-E8CB51DDEC55}"/>
                </a:ext>
              </a:extLst>
            </p:cNvPr>
            <p:cNvSpPr/>
            <p:nvPr/>
          </p:nvSpPr>
          <p:spPr>
            <a:xfrm>
              <a:off x="5456076"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PU3</a:t>
              </a:r>
              <a:endParaRPr kumimoji="1" lang="ja-JP" altLang="en-US">
                <a:solidFill>
                  <a:schemeClr val="bg1"/>
                </a:solidFill>
              </a:endParaRPr>
            </a:p>
          </p:txBody>
        </p:sp>
        <p:sp>
          <p:nvSpPr>
            <p:cNvPr id="31" name="正方形/長方形 30">
              <a:extLst>
                <a:ext uri="{FF2B5EF4-FFF2-40B4-BE49-F238E27FC236}">
                  <a16:creationId xmlns:a16="http://schemas.microsoft.com/office/drawing/2014/main" id="{5D029B32-59CA-B8CE-35D2-8F0FBB391BA7}"/>
                </a:ext>
              </a:extLst>
            </p:cNvPr>
            <p:cNvSpPr/>
            <p:nvPr/>
          </p:nvSpPr>
          <p:spPr>
            <a:xfrm>
              <a:off x="6337182"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PU4</a:t>
              </a:r>
              <a:endParaRPr kumimoji="1" lang="ja-JP" altLang="en-US">
                <a:solidFill>
                  <a:schemeClr val="bg1"/>
                </a:solidFill>
              </a:endParaRPr>
            </a:p>
          </p:txBody>
        </p:sp>
        <p:sp>
          <p:nvSpPr>
            <p:cNvPr id="32" name="正方形/長方形 31">
              <a:extLst>
                <a:ext uri="{FF2B5EF4-FFF2-40B4-BE49-F238E27FC236}">
                  <a16:creationId xmlns:a16="http://schemas.microsoft.com/office/drawing/2014/main" id="{493819E2-C36C-1C95-C0B0-289F20B706BA}"/>
                </a:ext>
              </a:extLst>
            </p:cNvPr>
            <p:cNvSpPr/>
            <p:nvPr/>
          </p:nvSpPr>
          <p:spPr>
            <a:xfrm>
              <a:off x="4770314" y="1766520"/>
              <a:ext cx="1330916" cy="537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Cygnus 1Node</a:t>
              </a:r>
              <a:endParaRPr kumimoji="1" lang="ja-JP" altLang="en-US"/>
            </a:p>
          </p:txBody>
        </p:sp>
      </p:grpSp>
      <p:grpSp>
        <p:nvGrpSpPr>
          <p:cNvPr id="45" name="グループ化 44">
            <a:extLst>
              <a:ext uri="{FF2B5EF4-FFF2-40B4-BE49-F238E27FC236}">
                <a16:creationId xmlns:a16="http://schemas.microsoft.com/office/drawing/2014/main" id="{C2D762B0-45E1-2BE7-8216-B0E517A4E01C}"/>
              </a:ext>
            </a:extLst>
          </p:cNvPr>
          <p:cNvGrpSpPr/>
          <p:nvPr/>
        </p:nvGrpSpPr>
        <p:grpSpPr>
          <a:xfrm>
            <a:off x="7147951" y="1329071"/>
            <a:ext cx="4014061" cy="3425414"/>
            <a:chOff x="7147951" y="1329071"/>
            <a:chExt cx="4014061" cy="3425414"/>
          </a:xfrm>
        </p:grpSpPr>
        <p:grpSp>
          <p:nvGrpSpPr>
            <p:cNvPr id="34" name="グループ化 33">
              <a:extLst>
                <a:ext uri="{FF2B5EF4-FFF2-40B4-BE49-F238E27FC236}">
                  <a16:creationId xmlns:a16="http://schemas.microsoft.com/office/drawing/2014/main" id="{9EBD62F8-1D4B-B28E-220D-A37C1D64D774}"/>
                </a:ext>
              </a:extLst>
            </p:cNvPr>
            <p:cNvGrpSpPr/>
            <p:nvPr/>
          </p:nvGrpSpPr>
          <p:grpSpPr>
            <a:xfrm>
              <a:off x="7147951" y="1329071"/>
              <a:ext cx="4014061" cy="3425414"/>
              <a:chOff x="3363131" y="1766520"/>
              <a:chExt cx="4014061" cy="3425414"/>
            </a:xfrm>
          </p:grpSpPr>
          <p:sp>
            <p:nvSpPr>
              <p:cNvPr id="35" name="正方形/長方形 34">
                <a:extLst>
                  <a:ext uri="{FF2B5EF4-FFF2-40B4-BE49-F238E27FC236}">
                    <a16:creationId xmlns:a16="http://schemas.microsoft.com/office/drawing/2014/main" id="{9ABCEBD9-BFA8-F309-0472-A83FC4883BA1}"/>
                  </a:ext>
                </a:extLst>
              </p:cNvPr>
              <p:cNvSpPr/>
              <p:nvPr/>
            </p:nvSpPr>
            <p:spPr>
              <a:xfrm>
                <a:off x="3363131" y="2040836"/>
                <a:ext cx="4014061" cy="31510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B9B407D5-98B9-C725-D8D0-67B87427E72A}"/>
                  </a:ext>
                </a:extLst>
              </p:cNvPr>
              <p:cNvSpPr/>
              <p:nvPr/>
            </p:nvSpPr>
            <p:spPr>
              <a:xfrm>
                <a:off x="3693864" y="2391658"/>
                <a:ext cx="1674102"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CPU1</a:t>
                </a:r>
                <a:endParaRPr kumimoji="1" lang="ja-JP" altLang="en-US">
                  <a:solidFill>
                    <a:schemeClr val="bg1"/>
                  </a:solidFill>
                </a:endParaRPr>
              </a:p>
            </p:txBody>
          </p:sp>
          <p:sp>
            <p:nvSpPr>
              <p:cNvPr id="37" name="正方形/長方形 36">
                <a:extLst>
                  <a:ext uri="{FF2B5EF4-FFF2-40B4-BE49-F238E27FC236}">
                    <a16:creationId xmlns:a16="http://schemas.microsoft.com/office/drawing/2014/main" id="{49CD7919-D8F2-27C1-A433-6038A2225F73}"/>
                  </a:ext>
                </a:extLst>
              </p:cNvPr>
              <p:cNvSpPr/>
              <p:nvPr/>
            </p:nvSpPr>
            <p:spPr>
              <a:xfrm>
                <a:off x="5456075" y="2391658"/>
                <a:ext cx="1674101"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CPU2</a:t>
                </a:r>
                <a:endParaRPr kumimoji="1" lang="ja-JP" altLang="en-US">
                  <a:solidFill>
                    <a:schemeClr val="bg1"/>
                  </a:solidFill>
                </a:endParaRPr>
              </a:p>
            </p:txBody>
          </p:sp>
          <p:sp>
            <p:nvSpPr>
              <p:cNvPr id="38" name="正方形/長方形 37">
                <a:extLst>
                  <a:ext uri="{FF2B5EF4-FFF2-40B4-BE49-F238E27FC236}">
                    <a16:creationId xmlns:a16="http://schemas.microsoft.com/office/drawing/2014/main" id="{B43443FA-E549-FAAB-6DAF-21148D69F09E}"/>
                  </a:ext>
                </a:extLst>
              </p:cNvPr>
              <p:cNvSpPr/>
              <p:nvPr/>
            </p:nvSpPr>
            <p:spPr>
              <a:xfrm>
                <a:off x="3693864" y="3404098"/>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PU1</a:t>
                </a:r>
                <a:endParaRPr kumimoji="1" lang="ja-JP" altLang="en-US">
                  <a:solidFill>
                    <a:schemeClr val="bg1"/>
                  </a:solidFill>
                </a:endParaRPr>
              </a:p>
            </p:txBody>
          </p:sp>
          <p:sp>
            <p:nvSpPr>
              <p:cNvPr id="39" name="正方形/長方形 38">
                <a:extLst>
                  <a:ext uri="{FF2B5EF4-FFF2-40B4-BE49-F238E27FC236}">
                    <a16:creationId xmlns:a16="http://schemas.microsoft.com/office/drawing/2014/main" id="{63FED1EE-6177-E892-AF59-5630A563E8A1}"/>
                  </a:ext>
                </a:extLst>
              </p:cNvPr>
              <p:cNvSpPr/>
              <p:nvPr/>
            </p:nvSpPr>
            <p:spPr>
              <a:xfrm>
                <a:off x="4574970"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PU2</a:t>
                </a:r>
                <a:endParaRPr kumimoji="1" lang="ja-JP" altLang="en-US">
                  <a:solidFill>
                    <a:schemeClr val="bg1"/>
                  </a:solidFill>
                </a:endParaRPr>
              </a:p>
            </p:txBody>
          </p:sp>
          <p:sp>
            <p:nvSpPr>
              <p:cNvPr id="40" name="正方形/長方形 39">
                <a:extLst>
                  <a:ext uri="{FF2B5EF4-FFF2-40B4-BE49-F238E27FC236}">
                    <a16:creationId xmlns:a16="http://schemas.microsoft.com/office/drawing/2014/main" id="{0E3C5C04-ADD3-CA62-6F7A-997BF99E34A7}"/>
                  </a:ext>
                </a:extLst>
              </p:cNvPr>
              <p:cNvSpPr/>
              <p:nvPr/>
            </p:nvSpPr>
            <p:spPr>
              <a:xfrm>
                <a:off x="5456076"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PU3</a:t>
                </a:r>
                <a:endParaRPr kumimoji="1" lang="ja-JP" altLang="en-US">
                  <a:solidFill>
                    <a:schemeClr val="bg1"/>
                  </a:solidFill>
                </a:endParaRPr>
              </a:p>
            </p:txBody>
          </p:sp>
          <p:sp>
            <p:nvSpPr>
              <p:cNvPr id="41" name="正方形/長方形 40">
                <a:extLst>
                  <a:ext uri="{FF2B5EF4-FFF2-40B4-BE49-F238E27FC236}">
                    <a16:creationId xmlns:a16="http://schemas.microsoft.com/office/drawing/2014/main" id="{3728FCA6-EC4E-1081-073F-694A2C117197}"/>
                  </a:ext>
                </a:extLst>
              </p:cNvPr>
              <p:cNvSpPr/>
              <p:nvPr/>
            </p:nvSpPr>
            <p:spPr>
              <a:xfrm>
                <a:off x="6337182" y="339477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PU4</a:t>
                </a:r>
                <a:endParaRPr kumimoji="1" lang="ja-JP" altLang="en-US">
                  <a:solidFill>
                    <a:schemeClr val="bg1"/>
                  </a:solidFill>
                </a:endParaRPr>
              </a:p>
            </p:txBody>
          </p:sp>
          <p:sp>
            <p:nvSpPr>
              <p:cNvPr id="42" name="正方形/長方形 41">
                <a:extLst>
                  <a:ext uri="{FF2B5EF4-FFF2-40B4-BE49-F238E27FC236}">
                    <a16:creationId xmlns:a16="http://schemas.microsoft.com/office/drawing/2014/main" id="{7CDE5E45-F203-F93B-F68D-D0C2D6AE45D6}"/>
                  </a:ext>
                </a:extLst>
              </p:cNvPr>
              <p:cNvSpPr/>
              <p:nvPr/>
            </p:nvSpPr>
            <p:spPr>
              <a:xfrm>
                <a:off x="4770314" y="1766520"/>
                <a:ext cx="1330916" cy="537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Cygnus 1Node</a:t>
                </a:r>
                <a:endParaRPr kumimoji="1" lang="ja-JP" altLang="en-US"/>
              </a:p>
            </p:txBody>
          </p:sp>
        </p:grpSp>
        <p:sp>
          <p:nvSpPr>
            <p:cNvPr id="43" name="正方形/長方形 42">
              <a:extLst>
                <a:ext uri="{FF2B5EF4-FFF2-40B4-BE49-F238E27FC236}">
                  <a16:creationId xmlns:a16="http://schemas.microsoft.com/office/drawing/2014/main" id="{FD6D556E-773D-83AA-AF85-56A61EA62695}"/>
                </a:ext>
              </a:extLst>
            </p:cNvPr>
            <p:cNvSpPr/>
            <p:nvPr/>
          </p:nvSpPr>
          <p:spPr>
            <a:xfrm>
              <a:off x="7472339" y="1954209"/>
              <a:ext cx="1680446" cy="792997"/>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kumimoji="1" lang="en-US" altLang="ja-JP" sz="1000" dirty="0"/>
                <a:t>1</a:t>
              </a:r>
              <a:r>
                <a:rPr kumimoji="1" lang="ja-JP" altLang="en-US" sz="1000"/>
                <a:t>が使用</a:t>
              </a:r>
              <a:endParaRPr kumimoji="1" lang="en-US" altLang="ja-JP" sz="1000" dirty="0"/>
            </a:p>
            <a:p>
              <a:pPr algn="ctr"/>
              <a:endParaRPr lang="en-US" altLang="ja-JP" sz="1000" dirty="0"/>
            </a:p>
            <a:p>
              <a:pPr algn="ctr"/>
              <a:endParaRPr kumimoji="1" lang="ja-JP" altLang="en-US" sz="1000"/>
            </a:p>
          </p:txBody>
        </p:sp>
        <p:sp>
          <p:nvSpPr>
            <p:cNvPr id="44" name="正方形/長方形 43">
              <a:extLst>
                <a:ext uri="{FF2B5EF4-FFF2-40B4-BE49-F238E27FC236}">
                  <a16:creationId xmlns:a16="http://schemas.microsoft.com/office/drawing/2014/main" id="{E8525F97-611E-E401-BD95-8D400C62CCE4}"/>
                </a:ext>
              </a:extLst>
            </p:cNvPr>
            <p:cNvSpPr/>
            <p:nvPr/>
          </p:nvSpPr>
          <p:spPr>
            <a:xfrm>
              <a:off x="9232848" y="1956689"/>
              <a:ext cx="1680446" cy="792997"/>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lang="en-US" altLang="ja-JP" sz="1000" dirty="0"/>
                <a:t>2</a:t>
              </a:r>
              <a:r>
                <a:rPr kumimoji="1" lang="ja-JP" altLang="en-US" sz="1000"/>
                <a:t>が使用</a:t>
              </a:r>
              <a:endParaRPr kumimoji="1" lang="en-US" altLang="ja-JP" sz="1000" dirty="0"/>
            </a:p>
            <a:p>
              <a:pPr algn="ctr"/>
              <a:endParaRPr lang="en-US" altLang="ja-JP" sz="1000" dirty="0"/>
            </a:p>
            <a:p>
              <a:pPr algn="ctr"/>
              <a:endParaRPr kumimoji="1" lang="ja-JP" altLang="en-US" sz="1000"/>
            </a:p>
          </p:txBody>
        </p:sp>
      </p:grpSp>
    </p:spTree>
    <p:extLst>
      <p:ext uri="{BB962C8B-B14F-4D97-AF65-F5344CB8AC3E}">
        <p14:creationId xmlns:p14="http://schemas.microsoft.com/office/powerpoint/2010/main" val="538253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20107-29FE-F323-4B37-2D30C0F0AA2D}"/>
              </a:ext>
            </a:extLst>
          </p:cNvPr>
          <p:cNvSpPr>
            <a:spLocks noGrp="1"/>
          </p:cNvSpPr>
          <p:nvPr>
            <p:ph type="title"/>
          </p:nvPr>
        </p:nvSpPr>
        <p:spPr/>
        <p:txBody>
          <a:bodyPr/>
          <a:lstStyle/>
          <a:p>
            <a:r>
              <a:rPr kumimoji="1" lang="ja-JP" altLang="en-US"/>
              <a:t>図</a:t>
            </a:r>
            <a:r>
              <a:rPr kumimoji="1" lang="en-US" altLang="ja-JP" dirty="0"/>
              <a:t>6</a:t>
            </a:r>
            <a:endParaRPr kumimoji="1" lang="ja-JP" altLang="en-US"/>
          </a:p>
        </p:txBody>
      </p:sp>
      <p:sp>
        <p:nvSpPr>
          <p:cNvPr id="4" name="スライド番号プレースホルダー 3">
            <a:extLst>
              <a:ext uri="{FF2B5EF4-FFF2-40B4-BE49-F238E27FC236}">
                <a16:creationId xmlns:a16="http://schemas.microsoft.com/office/drawing/2014/main" id="{3F096BE4-4DDA-6F81-8CA2-7CC2983483A5}"/>
              </a:ext>
            </a:extLst>
          </p:cNvPr>
          <p:cNvSpPr>
            <a:spLocks noGrp="1"/>
          </p:cNvSpPr>
          <p:nvPr>
            <p:ph type="sldNum" sz="quarter" idx="12"/>
          </p:nvPr>
        </p:nvSpPr>
        <p:spPr/>
        <p:txBody>
          <a:bodyPr/>
          <a:lstStyle/>
          <a:p>
            <a:fld id="{4C0EED71-32F9-6E40-B712-634CC8A327A2}" type="slidenum">
              <a:rPr kumimoji="1" lang="ja-JP" altLang="en-US" smtClean="0"/>
              <a:t>29</a:t>
            </a:fld>
            <a:endParaRPr kumimoji="1" lang="ja-JP" altLang="en-US"/>
          </a:p>
        </p:txBody>
      </p:sp>
      <p:grpSp>
        <p:nvGrpSpPr>
          <p:cNvPr id="5" name="グループ化 4">
            <a:extLst>
              <a:ext uri="{FF2B5EF4-FFF2-40B4-BE49-F238E27FC236}">
                <a16:creationId xmlns:a16="http://schemas.microsoft.com/office/drawing/2014/main" id="{7EB2D663-ADD5-3434-DCFE-52BF4DD33CA6}"/>
              </a:ext>
            </a:extLst>
          </p:cNvPr>
          <p:cNvGrpSpPr/>
          <p:nvPr/>
        </p:nvGrpSpPr>
        <p:grpSpPr>
          <a:xfrm>
            <a:off x="838200" y="2032650"/>
            <a:ext cx="1678488" cy="3425414"/>
            <a:chOff x="4586768" y="1766520"/>
            <a:chExt cx="1678488" cy="3425414"/>
          </a:xfrm>
        </p:grpSpPr>
        <p:sp>
          <p:nvSpPr>
            <p:cNvPr id="6" name="正方形/長方形 5">
              <a:extLst>
                <a:ext uri="{FF2B5EF4-FFF2-40B4-BE49-F238E27FC236}">
                  <a16:creationId xmlns:a16="http://schemas.microsoft.com/office/drawing/2014/main" id="{13C6F083-F2E4-4BE8-91DB-7E49754110A6}"/>
                </a:ext>
              </a:extLst>
            </p:cNvPr>
            <p:cNvSpPr/>
            <p:nvPr/>
          </p:nvSpPr>
          <p:spPr>
            <a:xfrm>
              <a:off x="4586768" y="2040836"/>
              <a:ext cx="1678488" cy="31510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AB65FB1-9AA5-06B4-C549-9722F522B6AA}"/>
                </a:ext>
              </a:extLst>
            </p:cNvPr>
            <p:cNvSpPr/>
            <p:nvPr/>
          </p:nvSpPr>
          <p:spPr>
            <a:xfrm>
              <a:off x="5039274" y="2387378"/>
              <a:ext cx="792996"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a:t>
              </a:r>
              <a:endParaRPr kumimoji="1" lang="ja-JP" altLang="en-US">
                <a:solidFill>
                  <a:schemeClr val="bg1"/>
                </a:solidFill>
              </a:endParaRPr>
            </a:p>
          </p:txBody>
        </p:sp>
        <p:sp>
          <p:nvSpPr>
            <p:cNvPr id="9" name="正方形/長方形 8">
              <a:extLst>
                <a:ext uri="{FF2B5EF4-FFF2-40B4-BE49-F238E27FC236}">
                  <a16:creationId xmlns:a16="http://schemas.microsoft.com/office/drawing/2014/main" id="{A930807C-F22A-CB2F-C30E-EE7D76136B59}"/>
                </a:ext>
              </a:extLst>
            </p:cNvPr>
            <p:cNvSpPr/>
            <p:nvPr/>
          </p:nvSpPr>
          <p:spPr>
            <a:xfrm>
              <a:off x="5039274" y="341531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a:t>
              </a:r>
              <a:endParaRPr kumimoji="1" lang="ja-JP" altLang="en-US">
                <a:solidFill>
                  <a:schemeClr val="bg1"/>
                </a:solidFill>
              </a:endParaRPr>
            </a:p>
          </p:txBody>
        </p:sp>
        <p:sp>
          <p:nvSpPr>
            <p:cNvPr id="13" name="正方形/長方形 12">
              <a:extLst>
                <a:ext uri="{FF2B5EF4-FFF2-40B4-BE49-F238E27FC236}">
                  <a16:creationId xmlns:a16="http://schemas.microsoft.com/office/drawing/2014/main" id="{7B01D7AE-C624-B470-FDDD-F517780AEDC2}"/>
                </a:ext>
              </a:extLst>
            </p:cNvPr>
            <p:cNvSpPr/>
            <p:nvPr/>
          </p:nvSpPr>
          <p:spPr>
            <a:xfrm>
              <a:off x="4770314" y="1766520"/>
              <a:ext cx="1330916" cy="537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Pegasus 1Node</a:t>
              </a:r>
              <a:endParaRPr kumimoji="1" lang="ja-JP" altLang="en-US"/>
            </a:p>
          </p:txBody>
        </p:sp>
      </p:grpSp>
      <p:grpSp>
        <p:nvGrpSpPr>
          <p:cNvPr id="25" name="グループ化 24">
            <a:extLst>
              <a:ext uri="{FF2B5EF4-FFF2-40B4-BE49-F238E27FC236}">
                <a16:creationId xmlns:a16="http://schemas.microsoft.com/office/drawing/2014/main" id="{238E0195-7277-EFA3-74CB-DABBBA9FFB7A}"/>
              </a:ext>
            </a:extLst>
          </p:cNvPr>
          <p:cNvGrpSpPr/>
          <p:nvPr/>
        </p:nvGrpSpPr>
        <p:grpSpPr>
          <a:xfrm>
            <a:off x="3257811" y="2053367"/>
            <a:ext cx="1689227" cy="3425415"/>
            <a:chOff x="3257811" y="2053367"/>
            <a:chExt cx="1689227" cy="3425415"/>
          </a:xfrm>
        </p:grpSpPr>
        <p:grpSp>
          <p:nvGrpSpPr>
            <p:cNvPr id="14" name="グループ化 13">
              <a:extLst>
                <a:ext uri="{FF2B5EF4-FFF2-40B4-BE49-F238E27FC236}">
                  <a16:creationId xmlns:a16="http://schemas.microsoft.com/office/drawing/2014/main" id="{CA72B448-C272-24FD-AB98-3892384099B8}"/>
                </a:ext>
              </a:extLst>
            </p:cNvPr>
            <p:cNvGrpSpPr/>
            <p:nvPr/>
          </p:nvGrpSpPr>
          <p:grpSpPr>
            <a:xfrm>
              <a:off x="3257811" y="2053367"/>
              <a:ext cx="1678488" cy="3425414"/>
              <a:chOff x="4586768" y="1766520"/>
              <a:chExt cx="1678488" cy="3425414"/>
            </a:xfrm>
          </p:grpSpPr>
          <p:sp>
            <p:nvSpPr>
              <p:cNvPr id="15" name="正方形/長方形 14">
                <a:extLst>
                  <a:ext uri="{FF2B5EF4-FFF2-40B4-BE49-F238E27FC236}">
                    <a16:creationId xmlns:a16="http://schemas.microsoft.com/office/drawing/2014/main" id="{2F3E773E-CE04-E5D5-CBC6-A407D8B955E2}"/>
                  </a:ext>
                </a:extLst>
              </p:cNvPr>
              <p:cNvSpPr/>
              <p:nvPr/>
            </p:nvSpPr>
            <p:spPr>
              <a:xfrm>
                <a:off x="4586768" y="2040836"/>
                <a:ext cx="1678488" cy="31510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E1C2054-436B-5091-3990-79EC003C1F3E}"/>
                  </a:ext>
                </a:extLst>
              </p:cNvPr>
              <p:cNvSpPr/>
              <p:nvPr/>
            </p:nvSpPr>
            <p:spPr>
              <a:xfrm>
                <a:off x="5039274" y="2387378"/>
                <a:ext cx="792996" cy="79299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1"/>
                    </a:solidFill>
                  </a:rPr>
                  <a:t>CPU</a:t>
                </a:r>
                <a:endParaRPr kumimoji="1" lang="ja-JP" altLang="en-US">
                  <a:solidFill>
                    <a:schemeClr val="bg1"/>
                  </a:solidFill>
                </a:endParaRPr>
              </a:p>
            </p:txBody>
          </p:sp>
          <p:sp>
            <p:nvSpPr>
              <p:cNvPr id="17" name="正方形/長方形 16">
                <a:extLst>
                  <a:ext uri="{FF2B5EF4-FFF2-40B4-BE49-F238E27FC236}">
                    <a16:creationId xmlns:a16="http://schemas.microsoft.com/office/drawing/2014/main" id="{7485C645-ABFB-5923-308A-57D5AA11E0A6}"/>
                  </a:ext>
                </a:extLst>
              </p:cNvPr>
              <p:cNvSpPr/>
              <p:nvPr/>
            </p:nvSpPr>
            <p:spPr>
              <a:xfrm>
                <a:off x="5039274" y="3415316"/>
                <a:ext cx="792996" cy="154595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rPr>
                  <a:t>G</a:t>
                </a:r>
                <a:r>
                  <a:rPr kumimoji="1" lang="en-US" altLang="ja-JP" dirty="0">
                    <a:solidFill>
                      <a:schemeClr val="bg1"/>
                    </a:solidFill>
                  </a:rPr>
                  <a:t>PU</a:t>
                </a:r>
                <a:endParaRPr kumimoji="1" lang="ja-JP" altLang="en-US">
                  <a:solidFill>
                    <a:schemeClr val="bg1"/>
                  </a:solidFill>
                </a:endParaRPr>
              </a:p>
            </p:txBody>
          </p:sp>
          <p:sp>
            <p:nvSpPr>
              <p:cNvPr id="18" name="正方形/長方形 17">
                <a:extLst>
                  <a:ext uri="{FF2B5EF4-FFF2-40B4-BE49-F238E27FC236}">
                    <a16:creationId xmlns:a16="http://schemas.microsoft.com/office/drawing/2014/main" id="{2A71CD11-EEE0-5E14-9072-BDEF3A119A45}"/>
                  </a:ext>
                </a:extLst>
              </p:cNvPr>
              <p:cNvSpPr/>
              <p:nvPr/>
            </p:nvSpPr>
            <p:spPr>
              <a:xfrm>
                <a:off x="4770314" y="1766520"/>
                <a:ext cx="1330916" cy="5379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Pegasus 1Node</a:t>
                </a:r>
                <a:endParaRPr kumimoji="1" lang="ja-JP" altLang="en-US"/>
              </a:p>
            </p:txBody>
          </p:sp>
        </p:grpSp>
        <p:sp>
          <p:nvSpPr>
            <p:cNvPr id="24" name="正方形/長方形 23">
              <a:extLst>
                <a:ext uri="{FF2B5EF4-FFF2-40B4-BE49-F238E27FC236}">
                  <a16:creationId xmlns:a16="http://schemas.microsoft.com/office/drawing/2014/main" id="{C151CEAA-8B73-EB37-86C0-B082F3EB4172}"/>
                </a:ext>
              </a:extLst>
            </p:cNvPr>
            <p:cNvSpPr/>
            <p:nvPr/>
          </p:nvSpPr>
          <p:spPr>
            <a:xfrm>
              <a:off x="3266592" y="2327684"/>
              <a:ext cx="1680446" cy="3151098"/>
            </a:xfrm>
            <a:prstGeom prst="rect">
              <a:avLst/>
            </a:prstGeom>
            <a:solidFill>
              <a:schemeClr val="accent1">
                <a:alpha val="5062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プロセス</a:t>
              </a:r>
              <a:r>
                <a:rPr kumimoji="1" lang="en-US" altLang="ja-JP" sz="1000" dirty="0"/>
                <a:t>1</a:t>
              </a:r>
              <a:r>
                <a:rPr kumimoji="1" lang="ja-JP" altLang="en-US" sz="1000"/>
                <a:t>が使用</a:t>
              </a:r>
              <a:endParaRPr kumimoji="1" lang="en-US" altLang="ja-JP" sz="1000" dirty="0"/>
            </a:p>
            <a:p>
              <a:pPr algn="ctr"/>
              <a:endParaRPr lang="en-US" altLang="ja-JP" sz="1000" dirty="0"/>
            </a:p>
            <a:p>
              <a:pPr algn="ctr"/>
              <a:endParaRPr kumimoji="1" lang="ja-JP" altLang="en-US" sz="1000"/>
            </a:p>
          </p:txBody>
        </p:sp>
      </p:grpSp>
    </p:spTree>
    <p:extLst>
      <p:ext uri="{BB962C8B-B14F-4D97-AF65-F5344CB8AC3E}">
        <p14:creationId xmlns:p14="http://schemas.microsoft.com/office/powerpoint/2010/main" val="325733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A941BC-E620-6431-1918-B2F2D11C63BB}"/>
              </a:ext>
            </a:extLst>
          </p:cNvPr>
          <p:cNvSpPr>
            <a:spLocks noGrp="1"/>
          </p:cNvSpPr>
          <p:nvPr>
            <p:ph type="title"/>
          </p:nvPr>
        </p:nvSpPr>
        <p:spPr/>
        <p:txBody>
          <a:bodyPr/>
          <a:lstStyle/>
          <a:p>
            <a:r>
              <a:rPr kumimoji="1" lang="ja-JP" altLang="en-US"/>
              <a:t>研究背景</a:t>
            </a:r>
          </a:p>
        </p:txBody>
      </p:sp>
      <p:sp>
        <p:nvSpPr>
          <p:cNvPr id="3" name="コンテンツ プレースホルダー 2">
            <a:extLst>
              <a:ext uri="{FF2B5EF4-FFF2-40B4-BE49-F238E27FC236}">
                <a16:creationId xmlns:a16="http://schemas.microsoft.com/office/drawing/2014/main" id="{AAAD2FCD-9E58-72CC-AE86-E88EA19E2C79}"/>
              </a:ext>
            </a:extLst>
          </p:cNvPr>
          <p:cNvSpPr>
            <a:spLocks noGrp="1"/>
          </p:cNvSpPr>
          <p:nvPr>
            <p:ph idx="1"/>
          </p:nvPr>
        </p:nvSpPr>
        <p:spPr/>
        <p:txBody>
          <a:bodyPr>
            <a:normAutofit/>
          </a:bodyPr>
          <a:lstStyle/>
          <a:p>
            <a:r>
              <a:rPr kumimoji="1" lang="en-US" altLang="ja-JP" dirty="0"/>
              <a:t>GPU</a:t>
            </a:r>
          </a:p>
          <a:p>
            <a:pPr lvl="1">
              <a:buFont typeface="Wingdings" pitchFamily="2" charset="2"/>
              <a:buChar char="Ø"/>
            </a:pPr>
            <a:r>
              <a:rPr kumimoji="1" lang="en-US" altLang="ja-JP" dirty="0"/>
              <a:t>SIMD</a:t>
            </a:r>
            <a:r>
              <a:rPr kumimoji="1" lang="ja-JP" altLang="en-US"/>
              <a:t>方式で動作。</a:t>
            </a:r>
            <a:endParaRPr kumimoji="1" lang="en-US" altLang="ja-JP" dirty="0"/>
          </a:p>
          <a:p>
            <a:pPr lvl="2">
              <a:buFont typeface="Wingdings" pitchFamily="2" charset="2"/>
              <a:buChar char="Ø"/>
            </a:pPr>
            <a:r>
              <a:rPr lang="ja-JP" altLang="en-US"/>
              <a:t>複数のコアが同じ命令を異なるデータに対して行う</a:t>
            </a:r>
            <a:br>
              <a:rPr lang="en-US" altLang="ja-JP" dirty="0"/>
            </a:br>
            <a:endParaRPr kumimoji="1" lang="en-US" altLang="ja-JP" dirty="0"/>
          </a:p>
          <a:p>
            <a:pPr lvl="1">
              <a:buFont typeface="Wingdings" pitchFamily="2" charset="2"/>
              <a:buChar char="Ø"/>
            </a:pPr>
            <a:r>
              <a:rPr kumimoji="1" lang="ja-JP" altLang="en-US"/>
              <a:t>高い演算性能・演算あたり電力効率</a:t>
            </a:r>
            <a:endParaRPr kumimoji="1" lang="en-US" altLang="ja-JP" dirty="0"/>
          </a:p>
          <a:p>
            <a:pPr lvl="1">
              <a:buFont typeface="Wingdings" pitchFamily="2" charset="2"/>
              <a:buChar char="Ø"/>
            </a:pPr>
            <a:endParaRPr kumimoji="1" lang="en-US" altLang="ja-JP" dirty="0"/>
          </a:p>
          <a:p>
            <a:pPr lvl="1">
              <a:buFont typeface="Wingdings" pitchFamily="2" charset="2"/>
              <a:buChar char="Ø"/>
            </a:pPr>
            <a:r>
              <a:rPr lang="ja-JP" altLang="en-US"/>
              <a:t>近年のスーパーコンピューターのほとんどは</a:t>
            </a:r>
            <a:r>
              <a:rPr lang="en-US" altLang="ja-JP" dirty="0"/>
              <a:t>GPU</a:t>
            </a:r>
            <a:r>
              <a:rPr lang="ja-JP" altLang="en-US"/>
              <a:t>を搭載</a:t>
            </a:r>
            <a:endParaRPr lang="en-US" altLang="ja-JP" dirty="0"/>
          </a:p>
          <a:p>
            <a:pPr lvl="1">
              <a:buFont typeface="Wingdings" pitchFamily="2" charset="2"/>
              <a:buChar char="Ø"/>
            </a:pPr>
            <a:endParaRPr kumimoji="1" lang="en-US" altLang="ja-JP" dirty="0"/>
          </a:p>
          <a:p>
            <a:pPr lvl="1">
              <a:buFont typeface="Wingdings" pitchFamily="2" charset="2"/>
              <a:buChar char="Ø"/>
            </a:pPr>
            <a:r>
              <a:rPr lang="ja-JP" altLang="en-US"/>
              <a:t>独自のメモリを搭載しているものが多く、使用時には</a:t>
            </a:r>
            <a:br>
              <a:rPr lang="en-US" altLang="ja-JP" dirty="0"/>
            </a:br>
            <a:r>
              <a:rPr lang="en-US" altLang="ja-JP" dirty="0"/>
              <a:t>CPU</a:t>
            </a:r>
            <a:r>
              <a:rPr lang="ja-JP" altLang="en-US"/>
              <a:t>メモリとの間のメモリコピーが必要。</a:t>
            </a:r>
          </a:p>
          <a:p>
            <a:pPr lvl="2">
              <a:buFont typeface="Wingdings" pitchFamily="2" charset="2"/>
              <a:buChar char="Ø"/>
            </a:pPr>
            <a:r>
              <a:rPr kumimoji="1" lang="ja-JP" altLang="en-US"/>
              <a:t>頻繁にメモリコピーを行うと、パフォーマンスに悪影響がある</a:t>
            </a:r>
            <a:endParaRPr kumimoji="1" lang="en-US" altLang="ja-JP" dirty="0"/>
          </a:p>
        </p:txBody>
      </p:sp>
      <p:sp>
        <p:nvSpPr>
          <p:cNvPr id="4" name="スライド番号プレースホルダー 3">
            <a:extLst>
              <a:ext uri="{FF2B5EF4-FFF2-40B4-BE49-F238E27FC236}">
                <a16:creationId xmlns:a16="http://schemas.microsoft.com/office/drawing/2014/main" id="{5B7063BB-C474-05AD-E4B2-04A91A4B5D96}"/>
              </a:ext>
            </a:extLst>
          </p:cNvPr>
          <p:cNvSpPr>
            <a:spLocks noGrp="1"/>
          </p:cNvSpPr>
          <p:nvPr>
            <p:ph type="sldNum" sz="quarter" idx="12"/>
          </p:nvPr>
        </p:nvSpPr>
        <p:spPr/>
        <p:txBody>
          <a:bodyPr/>
          <a:lstStyle/>
          <a:p>
            <a:fld id="{4C0EED71-32F9-6E40-B712-634CC8A327A2}" type="slidenum">
              <a:rPr kumimoji="1" lang="ja-JP" altLang="en-US" smtClean="0"/>
              <a:t>3</a:t>
            </a:fld>
            <a:endParaRPr kumimoji="1" lang="ja-JP" altLang="en-US"/>
          </a:p>
        </p:txBody>
      </p:sp>
      <p:grpSp>
        <p:nvGrpSpPr>
          <p:cNvPr id="5" name="グループ化 4">
            <a:extLst>
              <a:ext uri="{FF2B5EF4-FFF2-40B4-BE49-F238E27FC236}">
                <a16:creationId xmlns:a16="http://schemas.microsoft.com/office/drawing/2014/main" id="{5265045D-0648-9C3A-6E02-CF1E24129C0A}"/>
              </a:ext>
            </a:extLst>
          </p:cNvPr>
          <p:cNvGrpSpPr/>
          <p:nvPr/>
        </p:nvGrpSpPr>
        <p:grpSpPr>
          <a:xfrm>
            <a:off x="9756987" y="365125"/>
            <a:ext cx="1884679" cy="3226454"/>
            <a:chOff x="9646920" y="451170"/>
            <a:chExt cx="1706880" cy="5216773"/>
          </a:xfrm>
          <a:solidFill>
            <a:schemeClr val="bg2">
              <a:lumMod val="25000"/>
            </a:schemeClr>
          </a:solidFill>
        </p:grpSpPr>
        <p:grpSp>
          <p:nvGrpSpPr>
            <p:cNvPr id="6" name="グループ化 5">
              <a:extLst>
                <a:ext uri="{FF2B5EF4-FFF2-40B4-BE49-F238E27FC236}">
                  <a16:creationId xmlns:a16="http://schemas.microsoft.com/office/drawing/2014/main" id="{2F252D3A-F7A4-7953-D322-0A3B99463B5B}"/>
                </a:ext>
              </a:extLst>
            </p:cNvPr>
            <p:cNvGrpSpPr/>
            <p:nvPr/>
          </p:nvGrpSpPr>
          <p:grpSpPr>
            <a:xfrm>
              <a:off x="9646920" y="4219191"/>
              <a:ext cx="1699846" cy="1448752"/>
              <a:chOff x="4389120" y="2545080"/>
              <a:chExt cx="2667000" cy="1859280"/>
            </a:xfrm>
            <a:grpFill/>
          </p:grpSpPr>
          <p:sp>
            <p:nvSpPr>
              <p:cNvPr id="21" name="正方形/長方形 20">
                <a:extLst>
                  <a:ext uri="{FF2B5EF4-FFF2-40B4-BE49-F238E27FC236}">
                    <a16:creationId xmlns:a16="http://schemas.microsoft.com/office/drawing/2014/main" id="{E42D97C4-20E9-7407-ACA3-5D2144B21A11}"/>
                  </a:ext>
                </a:extLst>
              </p:cNvPr>
              <p:cNvSpPr/>
              <p:nvPr/>
            </p:nvSpPr>
            <p:spPr>
              <a:xfrm>
                <a:off x="5867400" y="2545080"/>
                <a:ext cx="1188720" cy="18592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t>レジスタ</a:t>
                </a:r>
                <a:r>
                  <a:rPr lang="en-US" altLang="ja-JP" sz="1000" dirty="0"/>
                  <a:t>3</a:t>
                </a:r>
                <a:endParaRPr kumimoji="1" lang="ja-JP" altLang="en-US" sz="1000"/>
              </a:p>
            </p:txBody>
          </p:sp>
          <p:sp>
            <p:nvSpPr>
              <p:cNvPr id="22" name="片側の 2 つの角を切り取った四角形 21">
                <a:extLst>
                  <a:ext uri="{FF2B5EF4-FFF2-40B4-BE49-F238E27FC236}">
                    <a16:creationId xmlns:a16="http://schemas.microsoft.com/office/drawing/2014/main" id="{99380365-34E9-B262-F4C3-300FA0D0CB3B}"/>
                  </a:ext>
                </a:extLst>
              </p:cNvPr>
              <p:cNvSpPr/>
              <p:nvPr/>
            </p:nvSpPr>
            <p:spPr>
              <a:xfrm>
                <a:off x="4389120" y="3277234"/>
                <a:ext cx="1188720" cy="517844"/>
              </a:xfrm>
              <a:prstGeom prst="snip2SameRect">
                <a:avLst>
                  <a:gd name="adj1" fmla="val 0"/>
                  <a:gd name="adj2" fmla="val 294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ysClr val="windowText" lastClr="000000"/>
                    </a:solidFill>
                  </a:rPr>
                  <a:t>演算器</a:t>
                </a:r>
                <a:r>
                  <a:rPr lang="en-US" altLang="ja-JP" sz="1000" dirty="0">
                    <a:solidFill>
                      <a:sysClr val="windowText" lastClr="000000"/>
                    </a:solidFill>
                  </a:rPr>
                  <a:t>3</a:t>
                </a:r>
                <a:endParaRPr kumimoji="1" lang="ja-JP" altLang="en-US" sz="1000">
                  <a:solidFill>
                    <a:sysClr val="windowText" lastClr="000000"/>
                  </a:solidFill>
                </a:endParaRPr>
              </a:p>
            </p:txBody>
          </p:sp>
          <p:cxnSp>
            <p:nvCxnSpPr>
              <p:cNvPr id="23" name="カギ線コネクタ 22">
                <a:extLst>
                  <a:ext uri="{FF2B5EF4-FFF2-40B4-BE49-F238E27FC236}">
                    <a16:creationId xmlns:a16="http://schemas.microsoft.com/office/drawing/2014/main" id="{7D0482D6-F49C-9DD9-5595-666DE9D66F93}"/>
                  </a:ext>
                </a:extLst>
              </p:cNvPr>
              <p:cNvCxnSpPr>
                <a:cxnSpLocks/>
                <a:endCxn id="22" idx="3"/>
              </p:cNvCxnSpPr>
              <p:nvPr/>
            </p:nvCxnSpPr>
            <p:spPr>
              <a:xfrm rot="10800000" flipV="1">
                <a:off x="4983482" y="2758438"/>
                <a:ext cx="883925" cy="518796"/>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cxnSp>
            <p:nvCxnSpPr>
              <p:cNvPr id="24" name="カギ線コネクタ 23">
                <a:extLst>
                  <a:ext uri="{FF2B5EF4-FFF2-40B4-BE49-F238E27FC236}">
                    <a16:creationId xmlns:a16="http://schemas.microsoft.com/office/drawing/2014/main" id="{F0587FFE-FA7C-52CB-3302-72C04EF1FDC4}"/>
                  </a:ext>
                </a:extLst>
              </p:cNvPr>
              <p:cNvCxnSpPr>
                <a:cxnSpLocks/>
                <a:stCxn id="22" idx="1"/>
              </p:cNvCxnSpPr>
              <p:nvPr/>
            </p:nvCxnSpPr>
            <p:spPr>
              <a:xfrm rot="16200000" flipH="1">
                <a:off x="5219858" y="3558700"/>
                <a:ext cx="411162" cy="883918"/>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grpSp>
        <p:grpSp>
          <p:nvGrpSpPr>
            <p:cNvPr id="7" name="グループ化 6">
              <a:extLst>
                <a:ext uri="{FF2B5EF4-FFF2-40B4-BE49-F238E27FC236}">
                  <a16:creationId xmlns:a16="http://schemas.microsoft.com/office/drawing/2014/main" id="{CE8AB147-FCBA-3D2B-D49A-0461048658E3}"/>
                </a:ext>
              </a:extLst>
            </p:cNvPr>
            <p:cNvGrpSpPr/>
            <p:nvPr/>
          </p:nvGrpSpPr>
          <p:grpSpPr>
            <a:xfrm>
              <a:off x="9646920" y="2637629"/>
              <a:ext cx="1699846" cy="1448752"/>
              <a:chOff x="4389120" y="2545080"/>
              <a:chExt cx="2667000" cy="1859280"/>
            </a:xfrm>
            <a:grpFill/>
          </p:grpSpPr>
          <p:sp>
            <p:nvSpPr>
              <p:cNvPr id="17" name="正方形/長方形 16">
                <a:extLst>
                  <a:ext uri="{FF2B5EF4-FFF2-40B4-BE49-F238E27FC236}">
                    <a16:creationId xmlns:a16="http://schemas.microsoft.com/office/drawing/2014/main" id="{E9D8687F-6F3B-C211-A370-C8B277E73C5E}"/>
                  </a:ext>
                </a:extLst>
              </p:cNvPr>
              <p:cNvSpPr/>
              <p:nvPr/>
            </p:nvSpPr>
            <p:spPr>
              <a:xfrm>
                <a:off x="5867400" y="2545080"/>
                <a:ext cx="1188720" cy="18592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t>レジスタ</a:t>
                </a:r>
                <a:r>
                  <a:rPr lang="en-US" altLang="ja-JP" sz="1000" dirty="0"/>
                  <a:t>2</a:t>
                </a:r>
                <a:endParaRPr kumimoji="1" lang="ja-JP" altLang="en-US" sz="1000"/>
              </a:p>
            </p:txBody>
          </p:sp>
          <p:sp>
            <p:nvSpPr>
              <p:cNvPr id="18" name="片側の 2 つの角を切り取った四角形 17">
                <a:extLst>
                  <a:ext uri="{FF2B5EF4-FFF2-40B4-BE49-F238E27FC236}">
                    <a16:creationId xmlns:a16="http://schemas.microsoft.com/office/drawing/2014/main" id="{3E2141BA-1B49-C610-DF09-E65642FE5B75}"/>
                  </a:ext>
                </a:extLst>
              </p:cNvPr>
              <p:cNvSpPr/>
              <p:nvPr/>
            </p:nvSpPr>
            <p:spPr>
              <a:xfrm>
                <a:off x="4389120" y="3277234"/>
                <a:ext cx="1188720" cy="517844"/>
              </a:xfrm>
              <a:prstGeom prst="snip2SameRect">
                <a:avLst>
                  <a:gd name="adj1" fmla="val 0"/>
                  <a:gd name="adj2" fmla="val 294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ysClr val="windowText" lastClr="000000"/>
                    </a:solidFill>
                  </a:rPr>
                  <a:t>演算器</a:t>
                </a:r>
                <a:r>
                  <a:rPr kumimoji="1" lang="en-US" altLang="ja-JP" sz="1000" dirty="0">
                    <a:solidFill>
                      <a:sysClr val="windowText" lastClr="000000"/>
                    </a:solidFill>
                  </a:rPr>
                  <a:t>2</a:t>
                </a:r>
                <a:endParaRPr kumimoji="1" lang="ja-JP" altLang="en-US" sz="1000">
                  <a:solidFill>
                    <a:sysClr val="windowText" lastClr="000000"/>
                  </a:solidFill>
                </a:endParaRPr>
              </a:p>
            </p:txBody>
          </p:sp>
          <p:cxnSp>
            <p:nvCxnSpPr>
              <p:cNvPr id="19" name="カギ線コネクタ 18">
                <a:extLst>
                  <a:ext uri="{FF2B5EF4-FFF2-40B4-BE49-F238E27FC236}">
                    <a16:creationId xmlns:a16="http://schemas.microsoft.com/office/drawing/2014/main" id="{9149A0A5-FAC9-705C-A961-C5BB8E8C4FB4}"/>
                  </a:ext>
                </a:extLst>
              </p:cNvPr>
              <p:cNvCxnSpPr>
                <a:cxnSpLocks/>
                <a:endCxn id="18" idx="3"/>
              </p:cNvCxnSpPr>
              <p:nvPr/>
            </p:nvCxnSpPr>
            <p:spPr>
              <a:xfrm rot="10800000" flipV="1">
                <a:off x="4983482" y="2758438"/>
                <a:ext cx="883925" cy="518796"/>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cxnSp>
            <p:nvCxnSpPr>
              <p:cNvPr id="20" name="カギ線コネクタ 19">
                <a:extLst>
                  <a:ext uri="{FF2B5EF4-FFF2-40B4-BE49-F238E27FC236}">
                    <a16:creationId xmlns:a16="http://schemas.microsoft.com/office/drawing/2014/main" id="{DD37E14D-0B1B-8C3A-B4ED-58FA96AF9F30}"/>
                  </a:ext>
                </a:extLst>
              </p:cNvPr>
              <p:cNvCxnSpPr>
                <a:cxnSpLocks/>
                <a:stCxn id="18" idx="1"/>
              </p:cNvCxnSpPr>
              <p:nvPr/>
            </p:nvCxnSpPr>
            <p:spPr>
              <a:xfrm rot="16200000" flipH="1">
                <a:off x="5219858" y="3558700"/>
                <a:ext cx="411162" cy="883918"/>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grpSp>
        <p:grpSp>
          <p:nvGrpSpPr>
            <p:cNvPr id="8" name="グループ化 7">
              <a:extLst>
                <a:ext uri="{FF2B5EF4-FFF2-40B4-BE49-F238E27FC236}">
                  <a16:creationId xmlns:a16="http://schemas.microsoft.com/office/drawing/2014/main" id="{6B0AA865-A368-A616-C218-8FCD313035F2}"/>
                </a:ext>
              </a:extLst>
            </p:cNvPr>
            <p:cNvGrpSpPr/>
            <p:nvPr/>
          </p:nvGrpSpPr>
          <p:grpSpPr>
            <a:xfrm>
              <a:off x="9646920" y="1056561"/>
              <a:ext cx="1699846" cy="1448752"/>
              <a:chOff x="4389120" y="2545080"/>
              <a:chExt cx="2667000" cy="1859280"/>
            </a:xfrm>
            <a:grpFill/>
          </p:grpSpPr>
          <p:sp>
            <p:nvSpPr>
              <p:cNvPr id="13" name="正方形/長方形 12">
                <a:extLst>
                  <a:ext uri="{FF2B5EF4-FFF2-40B4-BE49-F238E27FC236}">
                    <a16:creationId xmlns:a16="http://schemas.microsoft.com/office/drawing/2014/main" id="{29F4AFA0-399F-447F-67B1-E46DC20A21A5}"/>
                  </a:ext>
                </a:extLst>
              </p:cNvPr>
              <p:cNvSpPr/>
              <p:nvPr/>
            </p:nvSpPr>
            <p:spPr>
              <a:xfrm>
                <a:off x="5867400" y="2545080"/>
                <a:ext cx="1188720" cy="18592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a:t>レジスタ</a:t>
                </a:r>
                <a:r>
                  <a:rPr lang="en-US" altLang="ja-JP" sz="1000" dirty="0"/>
                  <a:t>1</a:t>
                </a:r>
                <a:endParaRPr kumimoji="1" lang="ja-JP" altLang="en-US" sz="1000"/>
              </a:p>
            </p:txBody>
          </p:sp>
          <p:sp>
            <p:nvSpPr>
              <p:cNvPr id="14" name="片側の 2 つの角を切り取った四角形 13">
                <a:extLst>
                  <a:ext uri="{FF2B5EF4-FFF2-40B4-BE49-F238E27FC236}">
                    <a16:creationId xmlns:a16="http://schemas.microsoft.com/office/drawing/2014/main" id="{FEF474DD-F04E-1DE5-52F0-6A3FB825A4A2}"/>
                  </a:ext>
                </a:extLst>
              </p:cNvPr>
              <p:cNvSpPr/>
              <p:nvPr/>
            </p:nvSpPr>
            <p:spPr>
              <a:xfrm>
                <a:off x="4389120" y="3277234"/>
                <a:ext cx="1188720" cy="517844"/>
              </a:xfrm>
              <a:prstGeom prst="snip2SameRect">
                <a:avLst>
                  <a:gd name="adj1" fmla="val 0"/>
                  <a:gd name="adj2" fmla="val 294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ysClr val="windowText" lastClr="000000"/>
                    </a:solidFill>
                  </a:rPr>
                  <a:t>演算器</a:t>
                </a:r>
                <a:r>
                  <a:rPr kumimoji="1" lang="en-US" altLang="ja-JP" sz="1000" dirty="0">
                    <a:solidFill>
                      <a:sysClr val="windowText" lastClr="000000"/>
                    </a:solidFill>
                  </a:rPr>
                  <a:t>1</a:t>
                </a:r>
                <a:endParaRPr kumimoji="1" lang="ja-JP" altLang="en-US" sz="1000">
                  <a:solidFill>
                    <a:sysClr val="windowText" lastClr="000000"/>
                  </a:solidFill>
                </a:endParaRPr>
              </a:p>
            </p:txBody>
          </p:sp>
          <p:cxnSp>
            <p:nvCxnSpPr>
              <p:cNvPr id="15" name="カギ線コネクタ 14">
                <a:extLst>
                  <a:ext uri="{FF2B5EF4-FFF2-40B4-BE49-F238E27FC236}">
                    <a16:creationId xmlns:a16="http://schemas.microsoft.com/office/drawing/2014/main" id="{64967B2B-58A8-A76F-05A0-7611C2E324D9}"/>
                  </a:ext>
                </a:extLst>
              </p:cNvPr>
              <p:cNvCxnSpPr>
                <a:cxnSpLocks/>
                <a:endCxn id="14" idx="3"/>
              </p:cNvCxnSpPr>
              <p:nvPr/>
            </p:nvCxnSpPr>
            <p:spPr>
              <a:xfrm rot="10800000" flipV="1">
                <a:off x="4983482" y="2758438"/>
                <a:ext cx="883925" cy="518796"/>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cxnSp>
            <p:nvCxnSpPr>
              <p:cNvPr id="16" name="カギ線コネクタ 15">
                <a:extLst>
                  <a:ext uri="{FF2B5EF4-FFF2-40B4-BE49-F238E27FC236}">
                    <a16:creationId xmlns:a16="http://schemas.microsoft.com/office/drawing/2014/main" id="{2951A2B7-A957-27C9-9D9F-A7C268148C30}"/>
                  </a:ext>
                </a:extLst>
              </p:cNvPr>
              <p:cNvCxnSpPr>
                <a:cxnSpLocks/>
                <a:stCxn id="14" idx="1"/>
              </p:cNvCxnSpPr>
              <p:nvPr/>
            </p:nvCxnSpPr>
            <p:spPr>
              <a:xfrm rot="16200000" flipH="1">
                <a:off x="5219858" y="3558700"/>
                <a:ext cx="411162" cy="883918"/>
              </a:xfrm>
              <a:prstGeom prst="bentConnector2">
                <a:avLst/>
              </a:prstGeom>
              <a:grpFill/>
              <a:ln w="38100">
                <a:tailEnd type="triangle"/>
              </a:ln>
            </p:spPr>
            <p:style>
              <a:lnRef idx="2">
                <a:schemeClr val="accent1"/>
              </a:lnRef>
              <a:fillRef idx="0">
                <a:schemeClr val="accent1"/>
              </a:fillRef>
              <a:effectRef idx="1">
                <a:schemeClr val="accent1"/>
              </a:effectRef>
              <a:fontRef idx="minor">
                <a:schemeClr val="tx1"/>
              </a:fontRef>
            </p:style>
          </p:cxnSp>
        </p:grpSp>
        <p:sp>
          <p:nvSpPr>
            <p:cNvPr id="9" name="正方形/長方形 8">
              <a:extLst>
                <a:ext uri="{FF2B5EF4-FFF2-40B4-BE49-F238E27FC236}">
                  <a16:creationId xmlns:a16="http://schemas.microsoft.com/office/drawing/2014/main" id="{42063267-8F27-C3CC-7042-48BC443CBA5E}"/>
                </a:ext>
              </a:extLst>
            </p:cNvPr>
            <p:cNvSpPr/>
            <p:nvPr/>
          </p:nvSpPr>
          <p:spPr>
            <a:xfrm>
              <a:off x="9646920" y="451170"/>
              <a:ext cx="1706880" cy="47307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t>命令メモリ</a:t>
              </a:r>
            </a:p>
          </p:txBody>
        </p:sp>
        <p:cxnSp>
          <p:nvCxnSpPr>
            <p:cNvPr id="10" name="カギ線コネクタ 9">
              <a:extLst>
                <a:ext uri="{FF2B5EF4-FFF2-40B4-BE49-F238E27FC236}">
                  <a16:creationId xmlns:a16="http://schemas.microsoft.com/office/drawing/2014/main" id="{930FF65B-DE28-1BFB-83A2-1DDE0A94DE6C}"/>
                </a:ext>
              </a:extLst>
            </p:cNvPr>
            <p:cNvCxnSpPr>
              <a:stCxn id="9" idx="1"/>
              <a:endCxn id="14" idx="2"/>
            </p:cNvCxnSpPr>
            <p:nvPr/>
          </p:nvCxnSpPr>
          <p:spPr>
            <a:xfrm rot="10800000" flipV="1">
              <a:off x="9646920" y="687708"/>
              <a:ext cx="12700" cy="1141100"/>
            </a:xfrm>
            <a:prstGeom prst="bentConnector3">
              <a:avLst>
                <a:gd name="adj1" fmla="val 1800000"/>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11" name="カギ線コネクタ 10">
              <a:extLst>
                <a:ext uri="{FF2B5EF4-FFF2-40B4-BE49-F238E27FC236}">
                  <a16:creationId xmlns:a16="http://schemas.microsoft.com/office/drawing/2014/main" id="{F2A37C2D-36F9-8AF3-45AD-2A0F049B1D26}"/>
                </a:ext>
              </a:extLst>
            </p:cNvPr>
            <p:cNvCxnSpPr>
              <a:stCxn id="9" idx="1"/>
              <a:endCxn id="18" idx="2"/>
            </p:cNvCxnSpPr>
            <p:nvPr/>
          </p:nvCxnSpPr>
          <p:spPr>
            <a:xfrm rot="10800000" flipV="1">
              <a:off x="9646920" y="687708"/>
              <a:ext cx="12700" cy="2722168"/>
            </a:xfrm>
            <a:prstGeom prst="bentConnector3">
              <a:avLst>
                <a:gd name="adj1" fmla="val 1800000"/>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12" name="カギ線コネクタ 11">
              <a:extLst>
                <a:ext uri="{FF2B5EF4-FFF2-40B4-BE49-F238E27FC236}">
                  <a16:creationId xmlns:a16="http://schemas.microsoft.com/office/drawing/2014/main" id="{533DD119-9AAC-14B5-F8B1-216E1756CB32}"/>
                </a:ext>
              </a:extLst>
            </p:cNvPr>
            <p:cNvCxnSpPr>
              <a:stCxn id="9" idx="1"/>
              <a:endCxn id="22" idx="2"/>
            </p:cNvCxnSpPr>
            <p:nvPr/>
          </p:nvCxnSpPr>
          <p:spPr>
            <a:xfrm rot="10800000" flipV="1">
              <a:off x="9646920" y="687708"/>
              <a:ext cx="12700" cy="4303730"/>
            </a:xfrm>
            <a:prstGeom prst="bentConnector3">
              <a:avLst>
                <a:gd name="adj1" fmla="val 1800000"/>
              </a:avLst>
            </a:prstGeom>
            <a:grpFill/>
            <a:ln>
              <a:tailEnd type="triangle"/>
            </a:ln>
          </p:spPr>
          <p:style>
            <a:lnRef idx="2">
              <a:schemeClr val="accent1"/>
            </a:lnRef>
            <a:fillRef idx="0">
              <a:schemeClr val="accent1"/>
            </a:fillRef>
            <a:effectRef idx="1">
              <a:schemeClr val="accent1"/>
            </a:effectRef>
            <a:fontRef idx="minor">
              <a:schemeClr val="tx1"/>
            </a:fontRef>
          </p:style>
        </p:cxnSp>
      </p:grpSp>
      <p:grpSp>
        <p:nvGrpSpPr>
          <p:cNvPr id="47" name="グループ化 46">
            <a:extLst>
              <a:ext uri="{FF2B5EF4-FFF2-40B4-BE49-F238E27FC236}">
                <a16:creationId xmlns:a16="http://schemas.microsoft.com/office/drawing/2014/main" id="{1B182799-9047-CFB9-DBE8-DECA7FACFBB5}"/>
              </a:ext>
            </a:extLst>
          </p:cNvPr>
          <p:cNvGrpSpPr/>
          <p:nvPr/>
        </p:nvGrpSpPr>
        <p:grpSpPr>
          <a:xfrm>
            <a:off x="9756987" y="4208497"/>
            <a:ext cx="2044789" cy="1727291"/>
            <a:chOff x="1349770" y="3269686"/>
            <a:chExt cx="2382566" cy="3280889"/>
          </a:xfrm>
        </p:grpSpPr>
        <p:sp>
          <p:nvSpPr>
            <p:cNvPr id="48" name="正方形/長方形 47">
              <a:extLst>
                <a:ext uri="{FF2B5EF4-FFF2-40B4-BE49-F238E27FC236}">
                  <a16:creationId xmlns:a16="http://schemas.microsoft.com/office/drawing/2014/main" id="{D4716F1F-5D81-458C-6453-AA845AC3A834}"/>
                </a:ext>
              </a:extLst>
            </p:cNvPr>
            <p:cNvSpPr/>
            <p:nvPr/>
          </p:nvSpPr>
          <p:spPr>
            <a:xfrm>
              <a:off x="1362250" y="3269687"/>
              <a:ext cx="696085" cy="974468"/>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bg1"/>
                  </a:solidFill>
                </a:rPr>
                <a:t>CPU</a:t>
              </a:r>
              <a:endParaRPr kumimoji="1" lang="ja-JP" altLang="en-US" sz="1000">
                <a:solidFill>
                  <a:schemeClr val="bg1"/>
                </a:solidFill>
              </a:endParaRPr>
            </a:p>
          </p:txBody>
        </p:sp>
        <p:sp>
          <p:nvSpPr>
            <p:cNvPr id="49" name="正方形/長方形 48">
              <a:extLst>
                <a:ext uri="{FF2B5EF4-FFF2-40B4-BE49-F238E27FC236}">
                  <a16:creationId xmlns:a16="http://schemas.microsoft.com/office/drawing/2014/main" id="{FAABCA08-D857-EC0E-D17A-806415FF7929}"/>
                </a:ext>
              </a:extLst>
            </p:cNvPr>
            <p:cNvSpPr/>
            <p:nvPr/>
          </p:nvSpPr>
          <p:spPr>
            <a:xfrm>
              <a:off x="2582631" y="3269686"/>
              <a:ext cx="1123393" cy="974468"/>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t>CPU</a:t>
              </a:r>
              <a:br>
                <a:rPr lang="en-US" altLang="ja-JP" sz="1000" dirty="0"/>
              </a:br>
              <a:r>
                <a:rPr kumimoji="1" lang="ja-JP" altLang="en-US" sz="1000"/>
                <a:t>メモリ</a:t>
              </a:r>
            </a:p>
          </p:txBody>
        </p:sp>
        <p:sp>
          <p:nvSpPr>
            <p:cNvPr id="50" name="正方形/長方形 49">
              <a:extLst>
                <a:ext uri="{FF2B5EF4-FFF2-40B4-BE49-F238E27FC236}">
                  <a16:creationId xmlns:a16="http://schemas.microsoft.com/office/drawing/2014/main" id="{EF696A7F-B1B6-D308-39C5-E22FEA8F1A9B}"/>
                </a:ext>
              </a:extLst>
            </p:cNvPr>
            <p:cNvSpPr/>
            <p:nvPr/>
          </p:nvSpPr>
          <p:spPr>
            <a:xfrm>
              <a:off x="1349770" y="5562633"/>
              <a:ext cx="687186" cy="987942"/>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bg1"/>
                  </a:solidFill>
                </a:rPr>
                <a:t>G</a:t>
              </a:r>
              <a:r>
                <a:rPr kumimoji="1" lang="en-US" altLang="ja-JP" sz="1000" dirty="0">
                  <a:solidFill>
                    <a:schemeClr val="bg1"/>
                  </a:solidFill>
                </a:rPr>
                <a:t>PU</a:t>
              </a:r>
              <a:endParaRPr kumimoji="1" lang="ja-JP" altLang="en-US" sz="1000">
                <a:solidFill>
                  <a:schemeClr val="bg1"/>
                </a:solidFill>
              </a:endParaRPr>
            </a:p>
          </p:txBody>
        </p:sp>
        <p:sp>
          <p:nvSpPr>
            <p:cNvPr id="51" name="正方形/長方形 50">
              <a:extLst>
                <a:ext uri="{FF2B5EF4-FFF2-40B4-BE49-F238E27FC236}">
                  <a16:creationId xmlns:a16="http://schemas.microsoft.com/office/drawing/2014/main" id="{6B0EC531-0752-EB31-01CF-ACD26DBA3BDE}"/>
                </a:ext>
              </a:extLst>
            </p:cNvPr>
            <p:cNvSpPr/>
            <p:nvPr/>
          </p:nvSpPr>
          <p:spPr>
            <a:xfrm>
              <a:off x="2582630" y="5564444"/>
              <a:ext cx="1123393" cy="974468"/>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t>GPU</a:t>
              </a:r>
              <a:br>
                <a:rPr kumimoji="1" lang="en-US" altLang="ja-JP" sz="1000" dirty="0"/>
              </a:br>
              <a:r>
                <a:rPr kumimoji="1" lang="ja-JP" altLang="en-US" sz="1000"/>
                <a:t>メモリ</a:t>
              </a:r>
            </a:p>
          </p:txBody>
        </p:sp>
        <p:sp>
          <p:nvSpPr>
            <p:cNvPr id="52" name="正方形/長方形 51">
              <a:extLst>
                <a:ext uri="{FF2B5EF4-FFF2-40B4-BE49-F238E27FC236}">
                  <a16:creationId xmlns:a16="http://schemas.microsoft.com/office/drawing/2014/main" id="{6F9719AA-B985-0127-FBDA-791716A3CFEE}"/>
                </a:ext>
              </a:extLst>
            </p:cNvPr>
            <p:cNvSpPr/>
            <p:nvPr/>
          </p:nvSpPr>
          <p:spPr>
            <a:xfrm>
              <a:off x="2556317" y="4555795"/>
              <a:ext cx="1176019" cy="697006"/>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t>DMA</a:t>
              </a:r>
              <a:br>
                <a:rPr kumimoji="1" lang="en-US" altLang="ja-JP" sz="1000" dirty="0"/>
              </a:br>
              <a:r>
                <a:rPr kumimoji="1" lang="ja-JP" altLang="en-US" sz="1000"/>
                <a:t>コントローラ</a:t>
              </a:r>
            </a:p>
          </p:txBody>
        </p:sp>
        <p:cxnSp>
          <p:nvCxnSpPr>
            <p:cNvPr id="53" name="直線コネクタ 52">
              <a:extLst>
                <a:ext uri="{FF2B5EF4-FFF2-40B4-BE49-F238E27FC236}">
                  <a16:creationId xmlns:a16="http://schemas.microsoft.com/office/drawing/2014/main" id="{BA3CC6E6-511E-F070-1F79-1C731A0FC7F4}"/>
                </a:ext>
              </a:extLst>
            </p:cNvPr>
            <p:cNvCxnSpPr>
              <a:cxnSpLocks/>
              <a:stCxn id="48" idx="3"/>
              <a:endCxn id="49" idx="1"/>
            </p:cNvCxnSpPr>
            <p:nvPr/>
          </p:nvCxnSpPr>
          <p:spPr>
            <a:xfrm flipV="1">
              <a:off x="2058335" y="3756920"/>
              <a:ext cx="524295" cy="1"/>
            </a:xfrm>
            <a:prstGeom prst="line">
              <a:avLst/>
            </a:prstGeom>
            <a:ln w="152400"/>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56DAD564-5301-412B-91D4-590C5EF04604}"/>
                </a:ext>
              </a:extLst>
            </p:cNvPr>
            <p:cNvCxnSpPr>
              <a:cxnSpLocks/>
              <a:stCxn id="49" idx="2"/>
              <a:endCxn id="52" idx="0"/>
            </p:cNvCxnSpPr>
            <p:nvPr/>
          </p:nvCxnSpPr>
          <p:spPr>
            <a:xfrm>
              <a:off x="3144327" y="4244154"/>
              <a:ext cx="0" cy="31164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55" name="直線コネクタ 54">
              <a:extLst>
                <a:ext uri="{FF2B5EF4-FFF2-40B4-BE49-F238E27FC236}">
                  <a16:creationId xmlns:a16="http://schemas.microsoft.com/office/drawing/2014/main" id="{47F9A863-E632-D507-8F54-C6F9DC30F311}"/>
                </a:ext>
              </a:extLst>
            </p:cNvPr>
            <p:cNvCxnSpPr>
              <a:cxnSpLocks/>
              <a:stCxn id="52" idx="2"/>
              <a:endCxn id="51" idx="0"/>
            </p:cNvCxnSpPr>
            <p:nvPr/>
          </p:nvCxnSpPr>
          <p:spPr>
            <a:xfrm flipH="1">
              <a:off x="3144326" y="5252801"/>
              <a:ext cx="1" cy="31164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56" name="直線コネクタ 55">
              <a:extLst>
                <a:ext uri="{FF2B5EF4-FFF2-40B4-BE49-F238E27FC236}">
                  <a16:creationId xmlns:a16="http://schemas.microsoft.com/office/drawing/2014/main" id="{CDB5C89D-4707-1B5B-8AD2-B3227E71CBA3}"/>
                </a:ext>
              </a:extLst>
            </p:cNvPr>
            <p:cNvCxnSpPr>
              <a:cxnSpLocks/>
              <a:stCxn id="50" idx="3"/>
              <a:endCxn id="51" idx="1"/>
            </p:cNvCxnSpPr>
            <p:nvPr/>
          </p:nvCxnSpPr>
          <p:spPr>
            <a:xfrm flipV="1">
              <a:off x="2036956" y="6051678"/>
              <a:ext cx="545673" cy="4927"/>
            </a:xfrm>
            <a:prstGeom prst="line">
              <a:avLst/>
            </a:prstGeom>
            <a:ln w="152400"/>
          </p:spPr>
          <p:style>
            <a:lnRef idx="2">
              <a:schemeClr val="accent1"/>
            </a:lnRef>
            <a:fillRef idx="0">
              <a:schemeClr val="accent1"/>
            </a:fillRef>
            <a:effectRef idx="1">
              <a:schemeClr val="accent1"/>
            </a:effectRef>
            <a:fontRef idx="minor">
              <a:schemeClr val="tx1"/>
            </a:fontRef>
          </p:style>
        </p:cxnSp>
      </p:grpSp>
      <p:cxnSp>
        <p:nvCxnSpPr>
          <p:cNvPr id="57" name="カギ線コネクタ 56">
            <a:extLst>
              <a:ext uri="{FF2B5EF4-FFF2-40B4-BE49-F238E27FC236}">
                <a16:creationId xmlns:a16="http://schemas.microsoft.com/office/drawing/2014/main" id="{23FA2AE1-BCBA-33F6-BF44-95A7F5C038AE}"/>
              </a:ext>
            </a:extLst>
          </p:cNvPr>
          <p:cNvCxnSpPr>
            <a:stCxn id="48" idx="2"/>
            <a:endCxn id="52" idx="1"/>
          </p:cNvCxnSpPr>
          <p:nvPr/>
        </p:nvCxnSpPr>
        <p:spPr>
          <a:xfrm rot="16200000" flipH="1">
            <a:off x="10255668" y="4532257"/>
            <a:ext cx="347545" cy="72608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58" name="テキスト ボックス 57">
            <a:extLst>
              <a:ext uri="{FF2B5EF4-FFF2-40B4-BE49-F238E27FC236}">
                <a16:creationId xmlns:a16="http://schemas.microsoft.com/office/drawing/2014/main" id="{7E2D775C-85A3-501F-8C4A-01C74F107AFC}"/>
              </a:ext>
            </a:extLst>
          </p:cNvPr>
          <p:cNvSpPr txBox="1"/>
          <p:nvPr/>
        </p:nvSpPr>
        <p:spPr>
          <a:xfrm>
            <a:off x="9682287" y="3643588"/>
            <a:ext cx="2034078" cy="369332"/>
          </a:xfrm>
          <a:prstGeom prst="rect">
            <a:avLst/>
          </a:prstGeom>
          <a:noFill/>
        </p:spPr>
        <p:txBody>
          <a:bodyPr wrap="square" rtlCol="0">
            <a:spAutoFit/>
          </a:bodyPr>
          <a:lstStyle/>
          <a:p>
            <a:pPr algn="ctr"/>
            <a:r>
              <a:rPr kumimoji="1" lang="en-US" altLang="ja-JP" dirty="0"/>
              <a:t>SIMD</a:t>
            </a:r>
            <a:r>
              <a:rPr kumimoji="1" lang="ja-JP" altLang="en-US"/>
              <a:t>方式</a:t>
            </a:r>
          </a:p>
        </p:txBody>
      </p:sp>
      <p:sp>
        <p:nvSpPr>
          <p:cNvPr id="59" name="テキスト ボックス 58">
            <a:extLst>
              <a:ext uri="{FF2B5EF4-FFF2-40B4-BE49-F238E27FC236}">
                <a16:creationId xmlns:a16="http://schemas.microsoft.com/office/drawing/2014/main" id="{9EE34B32-103F-CEFB-B416-D8FA78834576}"/>
              </a:ext>
            </a:extLst>
          </p:cNvPr>
          <p:cNvSpPr txBox="1"/>
          <p:nvPr/>
        </p:nvSpPr>
        <p:spPr>
          <a:xfrm>
            <a:off x="9055684" y="6066739"/>
            <a:ext cx="3287283" cy="369332"/>
          </a:xfrm>
          <a:prstGeom prst="rect">
            <a:avLst/>
          </a:prstGeom>
          <a:noFill/>
        </p:spPr>
        <p:txBody>
          <a:bodyPr wrap="square" rtlCol="0">
            <a:spAutoFit/>
          </a:bodyPr>
          <a:lstStyle/>
          <a:p>
            <a:pPr algn="ctr"/>
            <a:r>
              <a:rPr kumimoji="1" lang="ja-JP" altLang="en-US"/>
              <a:t>独自のメモリを持つ</a:t>
            </a:r>
            <a:r>
              <a:rPr kumimoji="1" lang="en-US" altLang="ja-JP" dirty="0"/>
              <a:t>GPU</a:t>
            </a:r>
            <a:endParaRPr kumimoji="1" lang="ja-JP" altLang="en-US"/>
          </a:p>
        </p:txBody>
      </p:sp>
    </p:spTree>
    <p:extLst>
      <p:ext uri="{BB962C8B-B14F-4D97-AF65-F5344CB8AC3E}">
        <p14:creationId xmlns:p14="http://schemas.microsoft.com/office/powerpoint/2010/main" val="114448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CEA2A-09A1-CD91-94FE-A079C0AB5FA4}"/>
              </a:ext>
            </a:extLst>
          </p:cNvPr>
          <p:cNvSpPr>
            <a:spLocks noGrp="1"/>
          </p:cNvSpPr>
          <p:nvPr>
            <p:ph type="title"/>
          </p:nvPr>
        </p:nvSpPr>
        <p:spPr/>
        <p:txBody>
          <a:bodyPr/>
          <a:lstStyle/>
          <a:p>
            <a:r>
              <a:rPr lang="en-US" altLang="ja-JP" dirty="0"/>
              <a:t>GPU</a:t>
            </a:r>
            <a:r>
              <a:rPr lang="ja-JP" altLang="en-US"/>
              <a:t>版</a:t>
            </a:r>
            <a:r>
              <a:rPr lang="en-US" altLang="ja-JP" dirty="0"/>
              <a:t>City-LES</a:t>
            </a:r>
            <a:r>
              <a:rPr lang="ja-JP" altLang="en-US"/>
              <a:t>に関する先行研究</a:t>
            </a:r>
            <a:endParaRPr kumimoji="1" lang="ja-JP" altLang="en-US"/>
          </a:p>
        </p:txBody>
      </p:sp>
      <p:sp>
        <p:nvSpPr>
          <p:cNvPr id="3" name="コンテンツ プレースホルダー 2">
            <a:extLst>
              <a:ext uri="{FF2B5EF4-FFF2-40B4-BE49-F238E27FC236}">
                <a16:creationId xmlns:a16="http://schemas.microsoft.com/office/drawing/2014/main" id="{A396622D-9710-728F-9071-062EBDD72A11}"/>
              </a:ext>
            </a:extLst>
          </p:cNvPr>
          <p:cNvSpPr>
            <a:spLocks noGrp="1"/>
          </p:cNvSpPr>
          <p:nvPr>
            <p:ph idx="1"/>
          </p:nvPr>
        </p:nvSpPr>
        <p:spPr/>
        <p:txBody>
          <a:bodyPr>
            <a:normAutofit/>
          </a:bodyPr>
          <a:lstStyle/>
          <a:p>
            <a:r>
              <a:rPr lang="en-US" altLang="ja-JP" dirty="0"/>
              <a:t>City-LES</a:t>
            </a:r>
            <a:r>
              <a:rPr lang="ja-JP" altLang="en-US"/>
              <a:t>のほとんどの処理はすでに</a:t>
            </a:r>
            <a:r>
              <a:rPr lang="en-US" altLang="ja-JP" dirty="0"/>
              <a:t>GPU</a:t>
            </a:r>
            <a:r>
              <a:rPr lang="ja-JP" altLang="en-US"/>
              <a:t>化されている。</a:t>
            </a:r>
            <a:endParaRPr kumimoji="1" lang="en-US" altLang="ja-JP" dirty="0"/>
          </a:p>
          <a:p>
            <a:r>
              <a:rPr kumimoji="1" lang="ja-JP" altLang="en-US"/>
              <a:t>辻らの研究</a:t>
            </a:r>
            <a:endParaRPr kumimoji="1" lang="en-US" altLang="ja-JP" dirty="0"/>
          </a:p>
          <a:p>
            <a:pPr lvl="1">
              <a:buFont typeface="Wingdings" pitchFamily="2" charset="2"/>
              <a:buChar char="Ø"/>
            </a:pPr>
            <a:r>
              <a:rPr kumimoji="1" lang="ja-JP" altLang="en-US"/>
              <a:t>流体シミュレーション・地表面からの放射熱を適用する部分などを</a:t>
            </a:r>
            <a:br>
              <a:rPr lang="en-US" altLang="ja-JP" dirty="0"/>
            </a:br>
            <a:r>
              <a:rPr kumimoji="1" lang="en-US" altLang="ja-JP" dirty="0"/>
              <a:t>GPU</a:t>
            </a:r>
            <a:r>
              <a:rPr lang="ja-JP" altLang="en-US"/>
              <a:t>化</a:t>
            </a:r>
            <a:endParaRPr lang="en-US" altLang="ja-JP" dirty="0"/>
          </a:p>
          <a:p>
            <a:r>
              <a:rPr lang="ja-JP" altLang="en-US"/>
              <a:t>渡邉</a:t>
            </a:r>
            <a:r>
              <a:rPr kumimoji="1" lang="ja-JP" altLang="en-US"/>
              <a:t>らの研究</a:t>
            </a:r>
          </a:p>
          <a:p>
            <a:pPr lvl="1">
              <a:buFont typeface="Wingdings" pitchFamily="2" charset="2"/>
              <a:buChar char="Ø"/>
            </a:pPr>
            <a:r>
              <a:rPr kumimoji="1" lang="ja-JP" altLang="en-US"/>
              <a:t>建物や地表面の植生などを考慮した放射熱の計算・建物を考慮した流体シミュレーションに必要な計算を</a:t>
            </a:r>
            <a:r>
              <a:rPr kumimoji="1" lang="en-US" altLang="ja-JP" dirty="0"/>
              <a:t>GPU</a:t>
            </a:r>
            <a:r>
              <a:rPr kumimoji="1" lang="ja-JP" altLang="en-US"/>
              <a:t>化</a:t>
            </a:r>
            <a:endParaRPr lang="en-US" altLang="ja-JP" dirty="0"/>
          </a:p>
          <a:p>
            <a:pPr>
              <a:buFont typeface="Wingdings" pitchFamily="2" charset="2"/>
              <a:buChar char="Ø"/>
            </a:pPr>
            <a:endParaRPr lang="en-US" altLang="ja-JP" dirty="0"/>
          </a:p>
        </p:txBody>
      </p:sp>
      <p:sp>
        <p:nvSpPr>
          <p:cNvPr id="4" name="スライド番号プレースホルダー 3">
            <a:extLst>
              <a:ext uri="{FF2B5EF4-FFF2-40B4-BE49-F238E27FC236}">
                <a16:creationId xmlns:a16="http://schemas.microsoft.com/office/drawing/2014/main" id="{25DD5408-D7D4-BB00-757C-BF109D661AAA}"/>
              </a:ext>
            </a:extLst>
          </p:cNvPr>
          <p:cNvSpPr>
            <a:spLocks noGrp="1"/>
          </p:cNvSpPr>
          <p:nvPr>
            <p:ph type="sldNum" sz="quarter" idx="12"/>
          </p:nvPr>
        </p:nvSpPr>
        <p:spPr/>
        <p:txBody>
          <a:bodyPr/>
          <a:lstStyle/>
          <a:p>
            <a:fld id="{4C0EED71-32F9-6E40-B712-634CC8A327A2}" type="slidenum">
              <a:rPr kumimoji="1" lang="ja-JP" altLang="en-US" smtClean="0"/>
              <a:t>4</a:t>
            </a:fld>
            <a:endParaRPr kumimoji="1" lang="ja-JP" altLang="en-US"/>
          </a:p>
        </p:txBody>
      </p:sp>
    </p:spTree>
    <p:extLst>
      <p:ext uri="{BB962C8B-B14F-4D97-AF65-F5344CB8AC3E}">
        <p14:creationId xmlns:p14="http://schemas.microsoft.com/office/powerpoint/2010/main" val="154447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152B7-BA4E-1E06-5F38-9E7B609B1F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F3DDE9-5836-0D23-C935-9CA7B828B7E0}"/>
              </a:ext>
            </a:extLst>
          </p:cNvPr>
          <p:cNvSpPr>
            <a:spLocks noGrp="1"/>
          </p:cNvSpPr>
          <p:nvPr>
            <p:ph type="title"/>
          </p:nvPr>
        </p:nvSpPr>
        <p:spPr>
          <a:xfrm>
            <a:off x="838200" y="500062"/>
            <a:ext cx="10515600" cy="1325563"/>
          </a:xfrm>
        </p:spPr>
        <p:txBody>
          <a:bodyPr/>
          <a:lstStyle/>
          <a:p>
            <a:r>
              <a:rPr lang="ja-JP" altLang="en-US"/>
              <a:t>研究目的</a:t>
            </a:r>
            <a:endParaRPr kumimoji="1" lang="ja-JP" altLang="en-US"/>
          </a:p>
        </p:txBody>
      </p:sp>
      <p:sp>
        <p:nvSpPr>
          <p:cNvPr id="3" name="コンテンツ プレースホルダー 2">
            <a:extLst>
              <a:ext uri="{FF2B5EF4-FFF2-40B4-BE49-F238E27FC236}">
                <a16:creationId xmlns:a16="http://schemas.microsoft.com/office/drawing/2014/main" id="{F20C10E8-9054-9EDF-FE04-C00E62CFD730}"/>
              </a:ext>
            </a:extLst>
          </p:cNvPr>
          <p:cNvSpPr>
            <a:spLocks noGrp="1"/>
          </p:cNvSpPr>
          <p:nvPr>
            <p:ph idx="1"/>
          </p:nvPr>
        </p:nvSpPr>
        <p:spPr/>
        <p:txBody>
          <a:bodyPr>
            <a:normAutofit/>
          </a:bodyPr>
          <a:lstStyle/>
          <a:p>
            <a:r>
              <a:rPr lang="ja-JP" altLang="en-US"/>
              <a:t>本研究では新たに追加されたドライミスト機能を</a:t>
            </a:r>
            <a:br>
              <a:rPr lang="en-US" altLang="ja-JP" dirty="0"/>
            </a:br>
            <a:r>
              <a:rPr lang="en-US" altLang="ja-JP" dirty="0"/>
              <a:t>GPU</a:t>
            </a:r>
            <a:r>
              <a:rPr lang="ja-JP" altLang="en-US"/>
              <a:t>版</a:t>
            </a:r>
            <a:r>
              <a:rPr lang="en-US" altLang="ja-JP" dirty="0"/>
              <a:t>City-LES</a:t>
            </a:r>
            <a:r>
              <a:rPr lang="ja-JP" altLang="en-US"/>
              <a:t>へ実装した。</a:t>
            </a:r>
            <a:endParaRPr lang="en-US" altLang="ja-JP" dirty="0"/>
          </a:p>
        </p:txBody>
      </p:sp>
      <p:pic>
        <p:nvPicPr>
          <p:cNvPr id="4" name="コンテンツ プレースホルダー 4" descr="時計 が含まれている画像&#10;&#10;自動的に生成された説明">
            <a:extLst>
              <a:ext uri="{FF2B5EF4-FFF2-40B4-BE49-F238E27FC236}">
                <a16:creationId xmlns:a16="http://schemas.microsoft.com/office/drawing/2014/main" id="{040FDA3B-FAA3-C22B-9757-9A1F777DDE21}"/>
              </a:ext>
            </a:extLst>
          </p:cNvPr>
          <p:cNvPicPr>
            <a:picLocks noChangeAspect="1"/>
          </p:cNvPicPr>
          <p:nvPr/>
        </p:nvPicPr>
        <p:blipFill rotWithShape="1">
          <a:blip r:embed="rId3">
            <a:extLst>
              <a:ext uri="{28A0092B-C50C-407E-A947-70E740481C1C}">
                <a14:useLocalDpi xmlns:a14="http://schemas.microsoft.com/office/drawing/2010/main" val="0"/>
              </a:ext>
            </a:extLst>
          </a:blip>
          <a:srcRect l="11370" t="40407" r="10861" b="7608"/>
          <a:stretch/>
        </p:blipFill>
        <p:spPr>
          <a:xfrm rot="5400000">
            <a:off x="230690" y="2780226"/>
            <a:ext cx="3833849" cy="3626316"/>
          </a:xfrm>
          <a:prstGeom prst="rect">
            <a:avLst/>
          </a:prstGeom>
        </p:spPr>
      </p:pic>
      <p:pic>
        <p:nvPicPr>
          <p:cNvPr id="5" name="図 4">
            <a:extLst>
              <a:ext uri="{FF2B5EF4-FFF2-40B4-BE49-F238E27FC236}">
                <a16:creationId xmlns:a16="http://schemas.microsoft.com/office/drawing/2014/main" id="{1DB9A24C-F352-CE41-57D7-D005EEF88259}"/>
              </a:ext>
            </a:extLst>
          </p:cNvPr>
          <p:cNvPicPr>
            <a:picLocks noChangeAspect="1"/>
          </p:cNvPicPr>
          <p:nvPr/>
        </p:nvPicPr>
        <p:blipFill>
          <a:blip r:embed="rId4"/>
          <a:stretch>
            <a:fillRect/>
          </a:stretch>
        </p:blipFill>
        <p:spPr>
          <a:xfrm>
            <a:off x="4229437" y="2934917"/>
            <a:ext cx="3829475" cy="3316934"/>
          </a:xfrm>
          <a:prstGeom prst="rect">
            <a:avLst/>
          </a:prstGeom>
        </p:spPr>
      </p:pic>
      <p:sp>
        <p:nvSpPr>
          <p:cNvPr id="8" name="テキスト ボックス 7">
            <a:extLst>
              <a:ext uri="{FF2B5EF4-FFF2-40B4-BE49-F238E27FC236}">
                <a16:creationId xmlns:a16="http://schemas.microsoft.com/office/drawing/2014/main" id="{D8D09186-783F-D346-74B0-6091DA098A24}"/>
              </a:ext>
            </a:extLst>
          </p:cNvPr>
          <p:cNvSpPr txBox="1"/>
          <p:nvPr/>
        </p:nvSpPr>
        <p:spPr>
          <a:xfrm>
            <a:off x="8231229" y="6067185"/>
            <a:ext cx="5269424" cy="369332"/>
          </a:xfrm>
          <a:prstGeom prst="rect">
            <a:avLst/>
          </a:prstGeom>
          <a:noFill/>
        </p:spPr>
        <p:txBody>
          <a:bodyPr wrap="square" rtlCol="0">
            <a:spAutoFit/>
          </a:bodyPr>
          <a:lstStyle/>
          <a:p>
            <a:r>
              <a:rPr lang="en" altLang="ja-JP" dirty="0" err="1"/>
              <a:t>Kusaka</a:t>
            </a:r>
            <a:r>
              <a:rPr lang="en" altLang="ja-JP" dirty="0"/>
              <a:t> et al (2024) JAMES</a:t>
            </a:r>
            <a:r>
              <a:rPr lang="ja-JP" altLang="en"/>
              <a:t>　</a:t>
            </a:r>
            <a:r>
              <a:rPr lang="ja-JP" altLang="en-US"/>
              <a:t>より</a:t>
            </a:r>
            <a:endParaRPr kumimoji="1" lang="ja-JP" altLang="en-US"/>
          </a:p>
        </p:txBody>
      </p:sp>
      <p:sp>
        <p:nvSpPr>
          <p:cNvPr id="9" name="スライド番号プレースホルダー 8">
            <a:extLst>
              <a:ext uri="{FF2B5EF4-FFF2-40B4-BE49-F238E27FC236}">
                <a16:creationId xmlns:a16="http://schemas.microsoft.com/office/drawing/2014/main" id="{71D21595-74F2-7B37-FC91-21D33F497921}"/>
              </a:ext>
            </a:extLst>
          </p:cNvPr>
          <p:cNvSpPr>
            <a:spLocks noGrp="1"/>
          </p:cNvSpPr>
          <p:nvPr>
            <p:ph type="sldNum" sz="quarter" idx="12"/>
          </p:nvPr>
        </p:nvSpPr>
        <p:spPr/>
        <p:txBody>
          <a:bodyPr/>
          <a:lstStyle/>
          <a:p>
            <a:fld id="{4C0EED71-32F9-6E40-B712-634CC8A327A2}" type="slidenum">
              <a:rPr kumimoji="1" lang="ja-JP" altLang="en-US" smtClean="0"/>
              <a:t>5</a:t>
            </a:fld>
            <a:endParaRPr kumimoji="1" lang="ja-JP" altLang="en-US"/>
          </a:p>
        </p:txBody>
      </p:sp>
      <p:pic>
        <p:nvPicPr>
          <p:cNvPr id="10" name="図 9" descr="レンガ造りの歩道&#10;&#10;自動的に生成された説明">
            <a:extLst>
              <a:ext uri="{FF2B5EF4-FFF2-40B4-BE49-F238E27FC236}">
                <a16:creationId xmlns:a16="http://schemas.microsoft.com/office/drawing/2014/main" id="{B529BFF0-78E7-856C-7BE8-E98C2E5BED64}"/>
              </a:ext>
            </a:extLst>
          </p:cNvPr>
          <p:cNvPicPr>
            <a:picLocks noChangeAspect="1"/>
          </p:cNvPicPr>
          <p:nvPr/>
        </p:nvPicPr>
        <p:blipFill rotWithShape="1">
          <a:blip r:embed="rId5"/>
          <a:srcRect r="22647" b="51832"/>
          <a:stretch/>
        </p:blipFill>
        <p:spPr>
          <a:xfrm rot="573057">
            <a:off x="9025100" y="1352514"/>
            <a:ext cx="2888474" cy="3597347"/>
          </a:xfrm>
          <a:prstGeom prst="rect">
            <a:avLst/>
          </a:prstGeom>
        </p:spPr>
      </p:pic>
      <p:sp>
        <p:nvSpPr>
          <p:cNvPr id="11" name="テキスト ボックス 10">
            <a:extLst>
              <a:ext uri="{FF2B5EF4-FFF2-40B4-BE49-F238E27FC236}">
                <a16:creationId xmlns:a16="http://schemas.microsoft.com/office/drawing/2014/main" id="{90B48357-F444-3E4E-6D75-6D40E49D775A}"/>
              </a:ext>
            </a:extLst>
          </p:cNvPr>
          <p:cNvSpPr txBox="1"/>
          <p:nvPr/>
        </p:nvSpPr>
        <p:spPr>
          <a:xfrm>
            <a:off x="334456" y="6501250"/>
            <a:ext cx="3432747" cy="369332"/>
          </a:xfrm>
          <a:prstGeom prst="rect">
            <a:avLst/>
          </a:prstGeom>
          <a:noFill/>
        </p:spPr>
        <p:txBody>
          <a:bodyPr wrap="square" rtlCol="0">
            <a:spAutoFit/>
          </a:bodyPr>
          <a:lstStyle/>
          <a:p>
            <a:pPr algn="ctr"/>
            <a:r>
              <a:rPr lang="ja-JP" altLang="en-US"/>
              <a:t>青い点に噴霧器があると仮定</a:t>
            </a:r>
            <a:endParaRPr kumimoji="1" lang="ja-JP" altLang="en-US"/>
          </a:p>
        </p:txBody>
      </p:sp>
      <p:sp>
        <p:nvSpPr>
          <p:cNvPr id="12" name="テキスト ボックス 11">
            <a:extLst>
              <a:ext uri="{FF2B5EF4-FFF2-40B4-BE49-F238E27FC236}">
                <a16:creationId xmlns:a16="http://schemas.microsoft.com/office/drawing/2014/main" id="{A458600B-733D-A994-330B-950C27B3D40D}"/>
              </a:ext>
            </a:extLst>
          </p:cNvPr>
          <p:cNvSpPr txBox="1"/>
          <p:nvPr/>
        </p:nvSpPr>
        <p:spPr>
          <a:xfrm>
            <a:off x="3993870" y="6488668"/>
            <a:ext cx="4300608" cy="369332"/>
          </a:xfrm>
          <a:prstGeom prst="rect">
            <a:avLst/>
          </a:prstGeom>
          <a:noFill/>
        </p:spPr>
        <p:txBody>
          <a:bodyPr wrap="square" rtlCol="0">
            <a:spAutoFit/>
          </a:bodyPr>
          <a:lstStyle/>
          <a:p>
            <a:pPr algn="ctr"/>
            <a:r>
              <a:rPr lang="ja-JP" altLang="en-US"/>
              <a:t>ミストによる温度低下をシミュレート</a:t>
            </a:r>
            <a:endParaRPr kumimoji="1" lang="ja-JP" altLang="en-US"/>
          </a:p>
        </p:txBody>
      </p:sp>
      <p:sp>
        <p:nvSpPr>
          <p:cNvPr id="13" name="右矢印 12">
            <a:extLst>
              <a:ext uri="{FF2B5EF4-FFF2-40B4-BE49-F238E27FC236}">
                <a16:creationId xmlns:a16="http://schemas.microsoft.com/office/drawing/2014/main" id="{7F59D140-261D-1454-D3EA-ECB503E1344A}"/>
              </a:ext>
            </a:extLst>
          </p:cNvPr>
          <p:cNvSpPr/>
          <p:nvPr/>
        </p:nvSpPr>
        <p:spPr>
          <a:xfrm>
            <a:off x="3640624" y="4359508"/>
            <a:ext cx="673395" cy="4586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2CF9809-FE67-DEEE-58F6-C59FE35A47C5}"/>
              </a:ext>
            </a:extLst>
          </p:cNvPr>
          <p:cNvSpPr txBox="1"/>
          <p:nvPr/>
        </p:nvSpPr>
        <p:spPr>
          <a:xfrm>
            <a:off x="8562376" y="5182970"/>
            <a:ext cx="3629623" cy="369332"/>
          </a:xfrm>
          <a:prstGeom prst="rect">
            <a:avLst/>
          </a:prstGeom>
          <a:noFill/>
        </p:spPr>
        <p:txBody>
          <a:bodyPr wrap="square" rtlCol="0">
            <a:spAutoFit/>
          </a:bodyPr>
          <a:lstStyle/>
          <a:p>
            <a:pPr algn="ctr"/>
            <a:r>
              <a:rPr kumimoji="1" lang="ja-JP" altLang="en-US"/>
              <a:t>実際のドライミスト噴霧の様子</a:t>
            </a:r>
          </a:p>
        </p:txBody>
      </p:sp>
    </p:spTree>
    <p:extLst>
      <p:ext uri="{BB962C8B-B14F-4D97-AF65-F5344CB8AC3E}">
        <p14:creationId xmlns:p14="http://schemas.microsoft.com/office/powerpoint/2010/main" val="263719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35FF2-78B6-4B85-DB1E-A0EABFD25A70}"/>
              </a:ext>
            </a:extLst>
          </p:cNvPr>
          <p:cNvSpPr>
            <a:spLocks noGrp="1"/>
          </p:cNvSpPr>
          <p:nvPr>
            <p:ph type="title"/>
          </p:nvPr>
        </p:nvSpPr>
        <p:spPr/>
        <p:txBody>
          <a:bodyPr>
            <a:normAutofit/>
          </a:bodyPr>
          <a:lstStyle/>
          <a:p>
            <a:r>
              <a:rPr lang="ja-JP" altLang="en-US"/>
              <a:t>実装言語の選択</a:t>
            </a:r>
            <a:endParaRPr kumimoji="1" lang="ja-JP" altLang="en-US"/>
          </a:p>
        </p:txBody>
      </p:sp>
      <p:sp>
        <p:nvSpPr>
          <p:cNvPr id="3" name="コンテンツ プレースホルダー 2">
            <a:extLst>
              <a:ext uri="{FF2B5EF4-FFF2-40B4-BE49-F238E27FC236}">
                <a16:creationId xmlns:a16="http://schemas.microsoft.com/office/drawing/2014/main" id="{80527D9D-0E83-F0B6-FA3E-0C76BCBC2534}"/>
              </a:ext>
            </a:extLst>
          </p:cNvPr>
          <p:cNvSpPr>
            <a:spLocks noGrp="1"/>
          </p:cNvSpPr>
          <p:nvPr>
            <p:ph idx="1"/>
          </p:nvPr>
        </p:nvSpPr>
        <p:spPr>
          <a:xfrm>
            <a:off x="838200" y="1825625"/>
            <a:ext cx="10515600" cy="1325563"/>
          </a:xfrm>
        </p:spPr>
        <p:txBody>
          <a:bodyPr>
            <a:normAutofit/>
          </a:bodyPr>
          <a:lstStyle/>
          <a:p>
            <a:r>
              <a:rPr kumimoji="1" lang="en-US" altLang="ja-JP" dirty="0"/>
              <a:t>CUDA Fortran</a:t>
            </a:r>
          </a:p>
          <a:p>
            <a:pPr lvl="1">
              <a:buFont typeface="Wingdings" pitchFamily="2" charset="2"/>
              <a:buChar char="Ø"/>
            </a:pPr>
            <a:r>
              <a:rPr kumimoji="1" lang="ja-JP" altLang="en-US"/>
              <a:t>コードの書き換えや追加の記述が必要になる。</a:t>
            </a:r>
            <a:endParaRPr lang="en-US" altLang="ja-JP" dirty="0"/>
          </a:p>
          <a:p>
            <a:pPr lvl="1">
              <a:buFont typeface="Wingdings" pitchFamily="2" charset="2"/>
              <a:buChar char="Ø"/>
            </a:pPr>
            <a:r>
              <a:rPr lang="ja-JP" altLang="en-US"/>
              <a:t>一方、</a:t>
            </a:r>
            <a:r>
              <a:rPr lang="en-US" altLang="ja-JP" dirty="0"/>
              <a:t>GPU</a:t>
            </a:r>
            <a:r>
              <a:rPr lang="ja-JP" altLang="en-US"/>
              <a:t>の機能をフルに利用できる。</a:t>
            </a:r>
            <a:endParaRPr lang="en-US" altLang="ja-JP" dirty="0"/>
          </a:p>
        </p:txBody>
      </p:sp>
      <p:sp>
        <p:nvSpPr>
          <p:cNvPr id="4" name="スライド番号プレースホルダー 3">
            <a:extLst>
              <a:ext uri="{FF2B5EF4-FFF2-40B4-BE49-F238E27FC236}">
                <a16:creationId xmlns:a16="http://schemas.microsoft.com/office/drawing/2014/main" id="{3B097A78-695A-6C4D-CF10-129647D1FCA6}"/>
              </a:ext>
            </a:extLst>
          </p:cNvPr>
          <p:cNvSpPr>
            <a:spLocks noGrp="1"/>
          </p:cNvSpPr>
          <p:nvPr>
            <p:ph type="sldNum" sz="quarter" idx="12"/>
          </p:nvPr>
        </p:nvSpPr>
        <p:spPr/>
        <p:txBody>
          <a:bodyPr/>
          <a:lstStyle/>
          <a:p>
            <a:fld id="{4C0EED71-32F9-6E40-B712-634CC8A327A2}" type="slidenum">
              <a:rPr kumimoji="1" lang="ja-JP" altLang="en-US" smtClean="0"/>
              <a:t>6</a:t>
            </a:fld>
            <a:endParaRPr kumimoji="1" lang="ja-JP" altLang="en-US"/>
          </a:p>
        </p:txBody>
      </p:sp>
      <p:sp>
        <p:nvSpPr>
          <p:cNvPr id="5" name="テキスト ボックス 4">
            <a:extLst>
              <a:ext uri="{FF2B5EF4-FFF2-40B4-BE49-F238E27FC236}">
                <a16:creationId xmlns:a16="http://schemas.microsoft.com/office/drawing/2014/main" id="{EF657E12-08CF-AA95-3541-0F7D2C80F173}"/>
              </a:ext>
            </a:extLst>
          </p:cNvPr>
          <p:cNvSpPr txBox="1"/>
          <p:nvPr/>
        </p:nvSpPr>
        <p:spPr>
          <a:xfrm>
            <a:off x="284629" y="3630553"/>
            <a:ext cx="11622741" cy="2585323"/>
          </a:xfrm>
          <a:prstGeom prst="rect">
            <a:avLst/>
          </a:prstGeom>
          <a:solidFill>
            <a:schemeClr val="tx1"/>
          </a:solidFill>
        </p:spPr>
        <p:txBody>
          <a:bodyPr wrap="square" rtlCol="0">
            <a:spAutoFit/>
          </a:bodyPr>
          <a:lstStyle/>
          <a:p>
            <a:r>
              <a:rPr lang="en" altLang="ja-JP" b="0" dirty="0">
                <a:solidFill>
                  <a:srgbClr val="569CD6"/>
                </a:solidFill>
                <a:effectLst/>
                <a:latin typeface="Menlo" panose="020B0609030804020204" pitchFamily="49" charset="0"/>
              </a:rPr>
              <a:t>real</a:t>
            </a:r>
            <a:r>
              <a:rPr lang="en" altLang="ja-JP" b="0" dirty="0">
                <a:solidFill>
                  <a:srgbClr val="D4D4D4"/>
                </a:solidFill>
                <a:effectLst/>
                <a:latin typeface="Menlo" panose="020B0609030804020204" pitchFamily="49" charset="0"/>
              </a:rPr>
              <a:t> :: A(N, M), B(M, K), C(N, K)</a:t>
            </a:r>
          </a:p>
          <a:p>
            <a:r>
              <a:rPr lang="en" altLang="ja-JP" b="0" dirty="0">
                <a:solidFill>
                  <a:srgbClr val="569CD6"/>
                </a:solidFill>
                <a:effectLst/>
                <a:latin typeface="Menlo" panose="020B0609030804020204" pitchFamily="49" charset="0"/>
              </a:rPr>
              <a:t>real</a:t>
            </a:r>
            <a:r>
              <a:rPr lang="en" altLang="ja-JP" b="0" dirty="0">
                <a:solidFill>
                  <a:srgbClr val="D4D4D4"/>
                </a:solidFill>
                <a:effectLst/>
                <a:latin typeface="Menlo" panose="020B0609030804020204" pitchFamily="49" charset="0"/>
              </a:rPr>
              <a:t>, device :: </a:t>
            </a:r>
            <a:r>
              <a:rPr lang="en" altLang="ja-JP" b="0" dirty="0" err="1">
                <a:solidFill>
                  <a:srgbClr val="D4D4D4"/>
                </a:solidFill>
                <a:effectLst/>
                <a:latin typeface="Menlo" panose="020B0609030804020204" pitchFamily="49" charset="0"/>
              </a:rPr>
              <a:t>d_A</a:t>
            </a:r>
            <a:r>
              <a:rPr lang="en" altLang="ja-JP" b="0" dirty="0">
                <a:solidFill>
                  <a:srgbClr val="D4D4D4"/>
                </a:solidFill>
                <a:effectLst/>
                <a:latin typeface="Menlo" panose="020B0609030804020204" pitchFamily="49" charset="0"/>
              </a:rPr>
              <a:t>(N, M), </a:t>
            </a:r>
            <a:r>
              <a:rPr lang="en" altLang="ja-JP" b="0" dirty="0" err="1">
                <a:solidFill>
                  <a:srgbClr val="D4D4D4"/>
                </a:solidFill>
                <a:effectLst/>
                <a:latin typeface="Menlo" panose="020B0609030804020204" pitchFamily="49" charset="0"/>
              </a:rPr>
              <a:t>d_B</a:t>
            </a:r>
            <a:r>
              <a:rPr lang="en" altLang="ja-JP" b="0" dirty="0">
                <a:solidFill>
                  <a:srgbClr val="D4D4D4"/>
                </a:solidFill>
                <a:effectLst/>
                <a:latin typeface="Menlo" panose="020B0609030804020204" pitchFamily="49" charset="0"/>
              </a:rPr>
              <a:t>(M, K), </a:t>
            </a:r>
            <a:r>
              <a:rPr lang="en" altLang="ja-JP" b="0" dirty="0" err="1">
                <a:solidFill>
                  <a:srgbClr val="D4D4D4"/>
                </a:solidFill>
                <a:effectLst/>
                <a:latin typeface="Menlo" panose="020B0609030804020204" pitchFamily="49" charset="0"/>
              </a:rPr>
              <a:t>d_C</a:t>
            </a:r>
            <a:r>
              <a:rPr lang="en" altLang="ja-JP" b="0" dirty="0">
                <a:solidFill>
                  <a:srgbClr val="D4D4D4"/>
                </a:solidFill>
                <a:effectLst/>
                <a:latin typeface="Menlo" panose="020B0609030804020204" pitchFamily="49" charset="0"/>
              </a:rPr>
              <a:t>(N, K)</a:t>
            </a:r>
          </a:p>
          <a:p>
            <a:r>
              <a:rPr lang="en" altLang="ja-JP" b="0" dirty="0">
                <a:solidFill>
                  <a:srgbClr val="569CD6"/>
                </a:solidFill>
                <a:effectLst/>
                <a:latin typeface="Menlo" panose="020B0609030804020204" pitchFamily="49" charset="0"/>
              </a:rPr>
              <a:t>integer</a:t>
            </a:r>
            <a:r>
              <a:rPr lang="en" altLang="ja-JP" b="0" dirty="0">
                <a:solidFill>
                  <a:srgbClr val="D4D4D4"/>
                </a:solidFill>
                <a:effectLst/>
                <a:latin typeface="Menlo" panose="020B0609030804020204" pitchFamily="49" charset="0"/>
              </a:rPr>
              <a:t> :: </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j</a:t>
            </a:r>
          </a:p>
          <a:p>
            <a:r>
              <a:rPr lang="en" altLang="ja-JP" b="0" dirty="0">
                <a:solidFill>
                  <a:srgbClr val="6A9955"/>
                </a:solidFill>
                <a:effectLst/>
                <a:latin typeface="Menlo" panose="020B0609030804020204" pitchFamily="49" charset="0"/>
              </a:rPr>
              <a:t>!modify A and B on CPU</a:t>
            </a:r>
            <a:endParaRPr lang="en" altLang="ja-JP" b="0" dirty="0">
              <a:solidFill>
                <a:srgbClr val="D4D4D4"/>
              </a:solidFill>
              <a:effectLst/>
              <a:latin typeface="Menlo" panose="020B0609030804020204" pitchFamily="49" charset="0"/>
            </a:endParaRPr>
          </a:p>
          <a:p>
            <a:r>
              <a:rPr lang="en" altLang="ja-JP" b="0" dirty="0" err="1">
                <a:solidFill>
                  <a:srgbClr val="D4D4D4"/>
                </a:solidFill>
                <a:effectLst/>
                <a:latin typeface="Menlo" panose="020B0609030804020204" pitchFamily="49" charset="0"/>
              </a:rPr>
              <a:t>d_A</a:t>
            </a:r>
            <a:r>
              <a:rPr lang="en" altLang="ja-JP" b="0" dirty="0">
                <a:solidFill>
                  <a:srgbClr val="D4D4D4"/>
                </a:solidFill>
                <a:effectLst/>
                <a:latin typeface="Menlo" panose="020B0609030804020204" pitchFamily="49" charset="0"/>
              </a:rPr>
              <a:t> = A</a:t>
            </a:r>
          </a:p>
          <a:p>
            <a:r>
              <a:rPr lang="en" altLang="ja-JP" b="0" dirty="0" err="1">
                <a:solidFill>
                  <a:srgbClr val="D4D4D4"/>
                </a:solidFill>
                <a:effectLst/>
                <a:latin typeface="Menlo" panose="020B0609030804020204" pitchFamily="49" charset="0"/>
              </a:rPr>
              <a:t>d_B</a:t>
            </a:r>
            <a:r>
              <a:rPr lang="en" altLang="ja-JP" b="0" dirty="0">
                <a:solidFill>
                  <a:srgbClr val="D4D4D4"/>
                </a:solidFill>
                <a:effectLst/>
                <a:latin typeface="Menlo" panose="020B0609030804020204" pitchFamily="49" charset="0"/>
              </a:rPr>
              <a:t> = B</a:t>
            </a:r>
          </a:p>
          <a:p>
            <a:r>
              <a:rPr lang="en" altLang="ja-JP" b="0" dirty="0">
                <a:solidFill>
                  <a:srgbClr val="569CD6"/>
                </a:solidFill>
                <a:effectLst/>
                <a:latin typeface="Menlo" panose="020B0609030804020204" pitchFamily="49" charset="0"/>
              </a:rPr>
              <a:t>call</a:t>
            </a:r>
            <a:r>
              <a:rPr lang="en" altLang="ja-JP" b="0" dirty="0">
                <a:solidFill>
                  <a:srgbClr val="D4D4D4"/>
                </a:solidFill>
                <a:effectLst/>
                <a:latin typeface="Menlo" panose="020B0609030804020204" pitchFamily="49" charset="0"/>
              </a:rPr>
              <a:t> </a:t>
            </a:r>
            <a:r>
              <a:rPr lang="en" altLang="ja-JP" b="0" dirty="0" err="1">
                <a:solidFill>
                  <a:srgbClr val="D4D4D4"/>
                </a:solidFill>
                <a:effectLst/>
                <a:latin typeface="Menlo" panose="020B0609030804020204" pitchFamily="49" charset="0"/>
              </a:rPr>
              <a:t>matmul_kernel</a:t>
            </a:r>
            <a:r>
              <a:rPr lang="en" altLang="ja-JP" b="0" dirty="0">
                <a:solidFill>
                  <a:srgbClr val="D4D4D4"/>
                </a:solidFill>
                <a:effectLst/>
                <a:latin typeface="Menlo" panose="020B0609030804020204" pitchFamily="49" charset="0"/>
              </a:rPr>
              <a:t>&lt;&lt;&lt;dim3(</a:t>
            </a:r>
            <a:r>
              <a:rPr lang="en" altLang="ja-JP" b="0" dirty="0">
                <a:solidFill>
                  <a:srgbClr val="B5CEA8"/>
                </a:solidFill>
                <a:effectLst/>
                <a:latin typeface="Menlo" panose="020B0609030804020204" pitchFamily="49" charset="0"/>
              </a:rPr>
              <a:t>16</a:t>
            </a:r>
            <a:r>
              <a:rPr lang="en" altLang="ja-JP" b="0" dirty="0">
                <a:solidFill>
                  <a:srgbClr val="D4D4D4"/>
                </a:solidFill>
                <a:effectLst/>
                <a:latin typeface="Menlo" panose="020B0609030804020204" pitchFamily="49" charset="0"/>
              </a:rPr>
              <a:t>, </a:t>
            </a:r>
            <a:r>
              <a:rPr lang="en" altLang="ja-JP" b="0" dirty="0">
                <a:solidFill>
                  <a:srgbClr val="B5CEA8"/>
                </a:solidFill>
                <a:effectLst/>
                <a:latin typeface="Menlo" panose="020B0609030804020204" pitchFamily="49" charset="0"/>
              </a:rPr>
              <a:t>16</a:t>
            </a:r>
            <a:r>
              <a:rPr lang="en" altLang="ja-JP" b="0" dirty="0">
                <a:solidFill>
                  <a:srgbClr val="D4D4D4"/>
                </a:solidFill>
                <a:effectLst/>
                <a:latin typeface="Menlo" panose="020B0609030804020204" pitchFamily="49" charset="0"/>
              </a:rPr>
              <a:t>, </a:t>
            </a:r>
            <a:r>
              <a:rPr lang="en" altLang="ja-JP" b="0" dirty="0">
                <a:solidFill>
                  <a:srgbClr val="B5CEA8"/>
                </a:solidFill>
                <a:effectLst/>
                <a:latin typeface="Menlo" panose="020B0609030804020204" pitchFamily="49" charset="0"/>
              </a:rPr>
              <a:t>1</a:t>
            </a:r>
            <a:r>
              <a:rPr lang="en" altLang="ja-JP" b="0" dirty="0">
                <a:solidFill>
                  <a:srgbClr val="D4D4D4"/>
                </a:solidFill>
                <a:effectLst/>
                <a:latin typeface="Menlo" panose="020B0609030804020204" pitchFamily="49" charset="0"/>
              </a:rPr>
              <a:t>), dim3(</a:t>
            </a:r>
            <a:r>
              <a:rPr lang="en" altLang="ja-JP" b="0" dirty="0">
                <a:solidFill>
                  <a:srgbClr val="B5CEA8"/>
                </a:solidFill>
                <a:effectLst/>
                <a:latin typeface="Menlo" panose="020B0609030804020204" pitchFamily="49" charset="0"/>
              </a:rPr>
              <a:t>32</a:t>
            </a:r>
            <a:r>
              <a:rPr lang="en" altLang="ja-JP" b="0" dirty="0">
                <a:solidFill>
                  <a:srgbClr val="D4D4D4"/>
                </a:solidFill>
                <a:effectLst/>
                <a:latin typeface="Menlo" panose="020B0609030804020204" pitchFamily="49" charset="0"/>
              </a:rPr>
              <a:t>, </a:t>
            </a:r>
            <a:r>
              <a:rPr lang="en" altLang="ja-JP" b="0" dirty="0">
                <a:solidFill>
                  <a:srgbClr val="B5CEA8"/>
                </a:solidFill>
                <a:effectLst/>
                <a:latin typeface="Menlo" panose="020B0609030804020204" pitchFamily="49" charset="0"/>
              </a:rPr>
              <a:t>32</a:t>
            </a:r>
            <a:r>
              <a:rPr lang="en" altLang="ja-JP" b="0" dirty="0">
                <a:solidFill>
                  <a:srgbClr val="D4D4D4"/>
                </a:solidFill>
                <a:effectLst/>
                <a:latin typeface="Menlo" panose="020B0609030804020204" pitchFamily="49" charset="0"/>
              </a:rPr>
              <a:t> ,</a:t>
            </a:r>
            <a:r>
              <a:rPr lang="en" altLang="ja-JP" b="0" dirty="0">
                <a:solidFill>
                  <a:srgbClr val="B5CEA8"/>
                </a:solidFill>
                <a:effectLst/>
                <a:latin typeface="Menlo" panose="020B0609030804020204" pitchFamily="49" charset="0"/>
              </a:rPr>
              <a:t>1</a:t>
            </a:r>
            <a:r>
              <a:rPr lang="en" altLang="ja-JP" b="0" dirty="0">
                <a:solidFill>
                  <a:srgbClr val="D4D4D4"/>
                </a:solidFill>
                <a:effectLst/>
                <a:latin typeface="Menlo" panose="020B0609030804020204" pitchFamily="49" charset="0"/>
              </a:rPr>
              <a:t>)&gt;&gt;&gt;(</a:t>
            </a:r>
            <a:r>
              <a:rPr lang="en" altLang="ja-JP" b="0" dirty="0" err="1">
                <a:solidFill>
                  <a:srgbClr val="D4D4D4"/>
                </a:solidFill>
                <a:effectLst/>
                <a:latin typeface="Menlo" panose="020B0609030804020204" pitchFamily="49" charset="0"/>
              </a:rPr>
              <a:t>d_A</a:t>
            </a:r>
            <a:r>
              <a:rPr lang="en" altLang="ja-JP" b="0" dirty="0">
                <a:solidFill>
                  <a:srgbClr val="D4D4D4"/>
                </a:solidFill>
                <a:effectLst/>
                <a:latin typeface="Menlo" panose="020B0609030804020204" pitchFamily="49" charset="0"/>
              </a:rPr>
              <a:t>, </a:t>
            </a:r>
            <a:r>
              <a:rPr lang="en" altLang="ja-JP" b="0" dirty="0" err="1">
                <a:solidFill>
                  <a:srgbClr val="D4D4D4"/>
                </a:solidFill>
                <a:effectLst/>
                <a:latin typeface="Menlo" panose="020B0609030804020204" pitchFamily="49" charset="0"/>
              </a:rPr>
              <a:t>d_B</a:t>
            </a:r>
            <a:r>
              <a:rPr lang="en" altLang="ja-JP" b="0" dirty="0">
                <a:solidFill>
                  <a:srgbClr val="D4D4D4"/>
                </a:solidFill>
                <a:effectLst/>
                <a:latin typeface="Menlo" panose="020B0609030804020204" pitchFamily="49" charset="0"/>
              </a:rPr>
              <a:t>, </a:t>
            </a:r>
            <a:r>
              <a:rPr lang="en" altLang="ja-JP" b="0" dirty="0" err="1">
                <a:solidFill>
                  <a:srgbClr val="D4D4D4"/>
                </a:solidFill>
                <a:effectLst/>
                <a:latin typeface="Menlo" panose="020B0609030804020204" pitchFamily="49" charset="0"/>
              </a:rPr>
              <a:t>d_C</a:t>
            </a:r>
            <a:r>
              <a:rPr lang="en" altLang="ja-JP" b="0" dirty="0">
                <a:solidFill>
                  <a:srgbClr val="D4D4D4"/>
                </a:solidFill>
                <a:effectLst/>
                <a:latin typeface="Menlo" panose="020B0609030804020204" pitchFamily="49" charset="0"/>
              </a:rPr>
              <a:t>, N, M, K)</a:t>
            </a:r>
          </a:p>
          <a:p>
            <a:r>
              <a:rPr lang="en" altLang="ja-JP" b="0" dirty="0">
                <a:solidFill>
                  <a:srgbClr val="D4D4D4"/>
                </a:solidFill>
                <a:effectLst/>
                <a:latin typeface="Menlo" panose="020B0609030804020204" pitchFamily="49" charset="0"/>
              </a:rPr>
              <a:t>C = </a:t>
            </a:r>
            <a:r>
              <a:rPr lang="en" altLang="ja-JP" b="0" dirty="0" err="1">
                <a:solidFill>
                  <a:srgbClr val="D4D4D4"/>
                </a:solidFill>
                <a:effectLst/>
                <a:latin typeface="Menlo" panose="020B0609030804020204" pitchFamily="49" charset="0"/>
              </a:rPr>
              <a:t>d_C</a:t>
            </a:r>
            <a:br>
              <a:rPr lang="en" altLang="ja-JP" b="0" dirty="0">
                <a:solidFill>
                  <a:srgbClr val="D4D4D4"/>
                </a:solidFill>
                <a:effectLst/>
                <a:latin typeface="Menlo" panose="020B0609030804020204" pitchFamily="49" charset="0"/>
              </a:rPr>
            </a:br>
            <a:r>
              <a:rPr lang="en" altLang="ja-JP" b="0" dirty="0">
                <a:solidFill>
                  <a:srgbClr val="6A9955"/>
                </a:solidFill>
                <a:effectLst/>
                <a:latin typeface="Menlo" panose="020B0609030804020204" pitchFamily="49" charset="0"/>
              </a:rPr>
              <a:t>! refer C on CPU</a:t>
            </a:r>
            <a:endParaRPr lang="en" altLang="ja-JP" b="0" dirty="0">
              <a:solidFill>
                <a:srgbClr val="D4D4D4"/>
              </a:solidFill>
              <a:effectLst/>
              <a:latin typeface="Menlo" panose="020B0609030804020204" pitchFamily="49" charset="0"/>
            </a:endParaRPr>
          </a:p>
        </p:txBody>
      </p:sp>
      <p:sp>
        <p:nvSpPr>
          <p:cNvPr id="6" name="テキスト ボックス 5">
            <a:extLst>
              <a:ext uri="{FF2B5EF4-FFF2-40B4-BE49-F238E27FC236}">
                <a16:creationId xmlns:a16="http://schemas.microsoft.com/office/drawing/2014/main" id="{B88049FA-D910-3797-BBAF-612A6C324946}"/>
              </a:ext>
            </a:extLst>
          </p:cNvPr>
          <p:cNvSpPr txBox="1"/>
          <p:nvPr/>
        </p:nvSpPr>
        <p:spPr>
          <a:xfrm>
            <a:off x="284629" y="3244334"/>
            <a:ext cx="3229536" cy="369332"/>
          </a:xfrm>
          <a:prstGeom prst="rect">
            <a:avLst/>
          </a:prstGeom>
          <a:noFill/>
        </p:spPr>
        <p:txBody>
          <a:bodyPr wrap="square" rtlCol="0">
            <a:spAutoFit/>
          </a:bodyPr>
          <a:lstStyle/>
          <a:p>
            <a:r>
              <a:rPr kumimoji="1" lang="ja-JP" altLang="en-US"/>
              <a:t>行列演算のコード例</a:t>
            </a:r>
          </a:p>
        </p:txBody>
      </p:sp>
      <p:sp>
        <p:nvSpPr>
          <p:cNvPr id="8" name="テキスト ボックス 7">
            <a:extLst>
              <a:ext uri="{FF2B5EF4-FFF2-40B4-BE49-F238E27FC236}">
                <a16:creationId xmlns:a16="http://schemas.microsoft.com/office/drawing/2014/main" id="{B68CDC63-D5B7-2248-B8AE-CE7BEDCF3359}"/>
              </a:ext>
            </a:extLst>
          </p:cNvPr>
          <p:cNvSpPr txBox="1"/>
          <p:nvPr/>
        </p:nvSpPr>
        <p:spPr>
          <a:xfrm>
            <a:off x="8919491" y="3872064"/>
            <a:ext cx="2987879" cy="369332"/>
          </a:xfrm>
          <a:prstGeom prst="rect">
            <a:avLst/>
          </a:prstGeom>
          <a:solidFill>
            <a:schemeClr val="tx2">
              <a:lumMod val="25000"/>
              <a:lumOff val="75000"/>
            </a:schemeClr>
          </a:solidFill>
        </p:spPr>
        <p:txBody>
          <a:bodyPr wrap="square" rtlCol="0">
            <a:spAutoFit/>
          </a:bodyPr>
          <a:lstStyle/>
          <a:p>
            <a:r>
              <a:rPr lang="en-US" altLang="ja-JP" dirty="0"/>
              <a:t>GPU</a:t>
            </a:r>
            <a:r>
              <a:rPr lang="ja-JP" altLang="en-US"/>
              <a:t>メモリ上の配列を宣言</a:t>
            </a:r>
            <a:endParaRPr kumimoji="1" lang="ja-JP" altLang="en-US"/>
          </a:p>
        </p:txBody>
      </p:sp>
      <p:sp>
        <p:nvSpPr>
          <p:cNvPr id="9" name="テキスト ボックス 8">
            <a:extLst>
              <a:ext uri="{FF2B5EF4-FFF2-40B4-BE49-F238E27FC236}">
                <a16:creationId xmlns:a16="http://schemas.microsoft.com/office/drawing/2014/main" id="{9BDB22E7-878A-066F-73E3-81C97FF61986}"/>
              </a:ext>
            </a:extLst>
          </p:cNvPr>
          <p:cNvSpPr txBox="1"/>
          <p:nvPr/>
        </p:nvSpPr>
        <p:spPr>
          <a:xfrm>
            <a:off x="2634307" y="4906387"/>
            <a:ext cx="2871339" cy="369332"/>
          </a:xfrm>
          <a:prstGeom prst="rect">
            <a:avLst/>
          </a:prstGeom>
          <a:solidFill>
            <a:schemeClr val="tx2">
              <a:lumMod val="25000"/>
              <a:lumOff val="75000"/>
            </a:schemeClr>
          </a:solidFill>
        </p:spPr>
        <p:txBody>
          <a:bodyPr wrap="square" rtlCol="0">
            <a:spAutoFit/>
          </a:bodyPr>
          <a:lstStyle/>
          <a:p>
            <a:r>
              <a:rPr lang="en-US" altLang="ja-JP" dirty="0"/>
              <a:t>CPU-&gt;GPU</a:t>
            </a:r>
            <a:r>
              <a:rPr lang="ja-JP" altLang="en-US"/>
              <a:t>メモリコピー</a:t>
            </a:r>
            <a:endParaRPr kumimoji="1" lang="ja-JP" altLang="en-US"/>
          </a:p>
        </p:txBody>
      </p:sp>
      <p:sp>
        <p:nvSpPr>
          <p:cNvPr id="10" name="テキスト ボックス 9">
            <a:extLst>
              <a:ext uri="{FF2B5EF4-FFF2-40B4-BE49-F238E27FC236}">
                <a16:creationId xmlns:a16="http://schemas.microsoft.com/office/drawing/2014/main" id="{74E2743A-0E0C-A07D-56DA-9C0765F0D537}"/>
              </a:ext>
            </a:extLst>
          </p:cNvPr>
          <p:cNvSpPr txBox="1"/>
          <p:nvPr/>
        </p:nvSpPr>
        <p:spPr>
          <a:xfrm>
            <a:off x="4069976" y="5846544"/>
            <a:ext cx="2871339" cy="369332"/>
          </a:xfrm>
          <a:prstGeom prst="rect">
            <a:avLst/>
          </a:prstGeom>
          <a:solidFill>
            <a:schemeClr val="tx2">
              <a:lumMod val="25000"/>
              <a:lumOff val="75000"/>
            </a:schemeClr>
          </a:solidFill>
        </p:spPr>
        <p:txBody>
          <a:bodyPr wrap="square" rtlCol="0">
            <a:spAutoFit/>
          </a:bodyPr>
          <a:lstStyle/>
          <a:p>
            <a:r>
              <a:rPr lang="en-US" altLang="ja-JP" dirty="0"/>
              <a:t>GPU-&gt;CPU</a:t>
            </a:r>
            <a:r>
              <a:rPr lang="ja-JP" altLang="en-US"/>
              <a:t>メモリコピー</a:t>
            </a:r>
            <a:endParaRPr kumimoji="1" lang="ja-JP" altLang="en-US"/>
          </a:p>
        </p:txBody>
      </p:sp>
      <p:sp>
        <p:nvSpPr>
          <p:cNvPr id="11" name="テキスト ボックス 10">
            <a:extLst>
              <a:ext uri="{FF2B5EF4-FFF2-40B4-BE49-F238E27FC236}">
                <a16:creationId xmlns:a16="http://schemas.microsoft.com/office/drawing/2014/main" id="{CDADB681-77A3-BF8C-8949-FD00CE786342}"/>
              </a:ext>
            </a:extLst>
          </p:cNvPr>
          <p:cNvSpPr txBox="1"/>
          <p:nvPr/>
        </p:nvSpPr>
        <p:spPr>
          <a:xfrm>
            <a:off x="7225162" y="4850860"/>
            <a:ext cx="2546367" cy="369331"/>
          </a:xfrm>
          <a:prstGeom prst="rect">
            <a:avLst/>
          </a:prstGeom>
          <a:solidFill>
            <a:schemeClr val="tx2">
              <a:lumMod val="25000"/>
              <a:lumOff val="75000"/>
            </a:schemeClr>
          </a:solidFill>
        </p:spPr>
        <p:txBody>
          <a:bodyPr wrap="square" rtlCol="0">
            <a:spAutoFit/>
          </a:bodyPr>
          <a:lstStyle/>
          <a:p>
            <a:r>
              <a:rPr lang="en-US" altLang="ja-JP" dirty="0"/>
              <a:t>GPU</a:t>
            </a:r>
            <a:r>
              <a:rPr lang="ja-JP" altLang="en-US"/>
              <a:t>コード</a:t>
            </a:r>
            <a:r>
              <a:rPr kumimoji="1" lang="ja-JP" altLang="en-US"/>
              <a:t>の呼び出し</a:t>
            </a:r>
          </a:p>
        </p:txBody>
      </p:sp>
      <p:cxnSp>
        <p:nvCxnSpPr>
          <p:cNvPr id="13" name="直線矢印コネクタ 12">
            <a:extLst>
              <a:ext uri="{FF2B5EF4-FFF2-40B4-BE49-F238E27FC236}">
                <a16:creationId xmlns:a16="http://schemas.microsoft.com/office/drawing/2014/main" id="{8BACD5AC-D07A-52D2-771C-4CD01913D6EF}"/>
              </a:ext>
            </a:extLst>
          </p:cNvPr>
          <p:cNvCxnSpPr>
            <a:cxnSpLocks/>
            <a:stCxn id="8" idx="1"/>
          </p:cNvCxnSpPr>
          <p:nvPr/>
        </p:nvCxnSpPr>
        <p:spPr>
          <a:xfrm flipH="1">
            <a:off x="7135906" y="4056730"/>
            <a:ext cx="1783585"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3415390D-2F6C-431D-3223-6834AAE666F0}"/>
              </a:ext>
            </a:extLst>
          </p:cNvPr>
          <p:cNvCxnSpPr>
            <a:cxnSpLocks/>
            <a:stCxn id="11" idx="1"/>
          </p:cNvCxnSpPr>
          <p:nvPr/>
        </p:nvCxnSpPr>
        <p:spPr>
          <a:xfrm flipH="1">
            <a:off x="6535270" y="5035526"/>
            <a:ext cx="689892" cy="201553"/>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BB6CE196-A4AE-97F1-2E80-E07163D3A1F4}"/>
              </a:ext>
            </a:extLst>
          </p:cNvPr>
          <p:cNvCxnSpPr>
            <a:cxnSpLocks/>
            <a:stCxn id="9" idx="1"/>
          </p:cNvCxnSpPr>
          <p:nvPr/>
        </p:nvCxnSpPr>
        <p:spPr>
          <a:xfrm flipH="1">
            <a:off x="1703294" y="5091053"/>
            <a:ext cx="931013"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6C78E814-5E86-51ED-60CB-9EDFFFD462CF}"/>
              </a:ext>
            </a:extLst>
          </p:cNvPr>
          <p:cNvCxnSpPr>
            <a:cxnSpLocks/>
            <a:stCxn id="10" idx="1"/>
          </p:cNvCxnSpPr>
          <p:nvPr/>
        </p:nvCxnSpPr>
        <p:spPr>
          <a:xfrm flipH="1">
            <a:off x="3030071" y="6031210"/>
            <a:ext cx="1039905"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739D15D7-5B25-7642-BD3A-7FA4B1254146}"/>
              </a:ext>
            </a:extLst>
          </p:cNvPr>
          <p:cNvSpPr txBox="1"/>
          <p:nvPr/>
        </p:nvSpPr>
        <p:spPr>
          <a:xfrm>
            <a:off x="519953" y="6356349"/>
            <a:ext cx="11205882" cy="379869"/>
          </a:xfrm>
          <a:prstGeom prst="rect">
            <a:avLst/>
          </a:prstGeom>
          <a:noFill/>
        </p:spPr>
        <p:txBody>
          <a:bodyPr wrap="square" rtlCol="0">
            <a:spAutoFit/>
          </a:bodyPr>
          <a:lstStyle/>
          <a:p>
            <a:r>
              <a:rPr lang="ja-JP" altLang="en-US"/>
              <a:t>↑のコードに加え、</a:t>
            </a:r>
            <a:r>
              <a:rPr lang="en-US" altLang="ja-JP" dirty="0" err="1"/>
              <a:t>matmul_kernel</a:t>
            </a:r>
            <a:r>
              <a:rPr lang="ja-JP" altLang="en-US"/>
              <a:t>の処理を記述する必要がある。</a:t>
            </a:r>
            <a:endParaRPr kumimoji="1" lang="ja-JP" altLang="en-US"/>
          </a:p>
        </p:txBody>
      </p:sp>
    </p:spTree>
    <p:extLst>
      <p:ext uri="{BB962C8B-B14F-4D97-AF65-F5344CB8AC3E}">
        <p14:creationId xmlns:p14="http://schemas.microsoft.com/office/powerpoint/2010/main" val="135534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51C8-8EA3-DD51-841D-21298ED6ADD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8C7F36-6109-885C-1860-E004BC5AB5BE}"/>
              </a:ext>
            </a:extLst>
          </p:cNvPr>
          <p:cNvSpPr>
            <a:spLocks noGrp="1"/>
          </p:cNvSpPr>
          <p:nvPr>
            <p:ph type="title"/>
          </p:nvPr>
        </p:nvSpPr>
        <p:spPr/>
        <p:txBody>
          <a:bodyPr>
            <a:normAutofit/>
          </a:bodyPr>
          <a:lstStyle/>
          <a:p>
            <a:r>
              <a:rPr lang="ja-JP" altLang="en-US"/>
              <a:t>実装言語の選択</a:t>
            </a:r>
            <a:endParaRPr kumimoji="1" lang="ja-JP" altLang="en-US"/>
          </a:p>
        </p:txBody>
      </p:sp>
      <p:sp>
        <p:nvSpPr>
          <p:cNvPr id="3" name="コンテンツ プレースホルダー 2">
            <a:extLst>
              <a:ext uri="{FF2B5EF4-FFF2-40B4-BE49-F238E27FC236}">
                <a16:creationId xmlns:a16="http://schemas.microsoft.com/office/drawing/2014/main" id="{7379C7EE-47BC-A3EF-DBB1-90405E65180E}"/>
              </a:ext>
            </a:extLst>
          </p:cNvPr>
          <p:cNvSpPr>
            <a:spLocks noGrp="1"/>
          </p:cNvSpPr>
          <p:nvPr>
            <p:ph idx="1"/>
          </p:nvPr>
        </p:nvSpPr>
        <p:spPr>
          <a:xfrm>
            <a:off x="838200" y="1371233"/>
            <a:ext cx="10515600" cy="1325563"/>
          </a:xfrm>
        </p:spPr>
        <p:txBody>
          <a:bodyPr>
            <a:normAutofit/>
          </a:bodyPr>
          <a:lstStyle/>
          <a:p>
            <a:r>
              <a:rPr kumimoji="1" lang="en-US" altLang="ja-JP" dirty="0" err="1"/>
              <a:t>OpenACC</a:t>
            </a:r>
            <a:r>
              <a:rPr kumimoji="1" lang="en-US" altLang="ja-JP" dirty="0"/>
              <a:t> Fortran</a:t>
            </a:r>
          </a:p>
          <a:p>
            <a:pPr lvl="1">
              <a:buFont typeface="Wingdings" pitchFamily="2" charset="2"/>
              <a:buChar char="Ø"/>
            </a:pPr>
            <a:r>
              <a:rPr lang="en-US" altLang="ja-JP" dirty="0"/>
              <a:t>CPU</a:t>
            </a:r>
            <a:r>
              <a:rPr lang="ja-JP" altLang="en-US"/>
              <a:t>で動くコードにディレクティブを挿入するだけで</a:t>
            </a:r>
            <a:r>
              <a:rPr lang="en-US" altLang="ja-JP" dirty="0"/>
              <a:t>GPU</a:t>
            </a:r>
            <a:r>
              <a:rPr lang="ja-JP" altLang="en-US"/>
              <a:t>化できる。</a:t>
            </a:r>
            <a:endParaRPr lang="en-US" altLang="ja-JP" dirty="0"/>
          </a:p>
          <a:p>
            <a:pPr lvl="1">
              <a:buFont typeface="Wingdings" pitchFamily="2" charset="2"/>
              <a:buChar char="Ø"/>
            </a:pPr>
            <a:r>
              <a:rPr kumimoji="1" lang="ja-JP" altLang="en-US"/>
              <a:t>一方、</a:t>
            </a:r>
            <a:r>
              <a:rPr lang="ja-JP" altLang="en-US"/>
              <a:t>利用できる</a:t>
            </a:r>
            <a:r>
              <a:rPr lang="en-US" altLang="ja-JP" dirty="0"/>
              <a:t>GPU</a:t>
            </a:r>
            <a:r>
              <a:rPr lang="ja-JP" altLang="en-US"/>
              <a:t>の機能は限定的</a:t>
            </a:r>
            <a:endParaRPr kumimoji="1" lang="en-US" altLang="ja-JP" dirty="0"/>
          </a:p>
        </p:txBody>
      </p:sp>
      <p:sp>
        <p:nvSpPr>
          <p:cNvPr id="4" name="スライド番号プレースホルダー 3">
            <a:extLst>
              <a:ext uri="{FF2B5EF4-FFF2-40B4-BE49-F238E27FC236}">
                <a16:creationId xmlns:a16="http://schemas.microsoft.com/office/drawing/2014/main" id="{BD5209E6-96BB-2A48-8446-6365AB0FC760}"/>
              </a:ext>
            </a:extLst>
          </p:cNvPr>
          <p:cNvSpPr>
            <a:spLocks noGrp="1"/>
          </p:cNvSpPr>
          <p:nvPr>
            <p:ph type="sldNum" sz="quarter" idx="12"/>
          </p:nvPr>
        </p:nvSpPr>
        <p:spPr/>
        <p:txBody>
          <a:bodyPr/>
          <a:lstStyle/>
          <a:p>
            <a:fld id="{4C0EED71-32F9-6E40-B712-634CC8A327A2}" type="slidenum">
              <a:rPr kumimoji="1" lang="ja-JP" altLang="en-US" smtClean="0"/>
              <a:t>7</a:t>
            </a:fld>
            <a:endParaRPr kumimoji="1" lang="ja-JP" altLang="en-US"/>
          </a:p>
        </p:txBody>
      </p:sp>
      <p:sp>
        <p:nvSpPr>
          <p:cNvPr id="5" name="テキスト ボックス 4">
            <a:extLst>
              <a:ext uri="{FF2B5EF4-FFF2-40B4-BE49-F238E27FC236}">
                <a16:creationId xmlns:a16="http://schemas.microsoft.com/office/drawing/2014/main" id="{8876F55B-913C-044A-52C4-B3092C4CF307}"/>
              </a:ext>
            </a:extLst>
          </p:cNvPr>
          <p:cNvSpPr txBox="1"/>
          <p:nvPr/>
        </p:nvSpPr>
        <p:spPr>
          <a:xfrm>
            <a:off x="95250" y="2598290"/>
            <a:ext cx="3229536" cy="646331"/>
          </a:xfrm>
          <a:prstGeom prst="rect">
            <a:avLst/>
          </a:prstGeom>
          <a:noFill/>
        </p:spPr>
        <p:txBody>
          <a:bodyPr wrap="square" rtlCol="0">
            <a:spAutoFit/>
          </a:bodyPr>
          <a:lstStyle/>
          <a:p>
            <a:r>
              <a:rPr kumimoji="1" lang="ja-JP" altLang="en-US"/>
              <a:t>行列演算の</a:t>
            </a:r>
            <a:br>
              <a:rPr kumimoji="1" lang="en-US" altLang="ja-JP" dirty="0"/>
            </a:br>
            <a:r>
              <a:rPr kumimoji="1" lang="ja-JP" altLang="en-US"/>
              <a:t>コード例</a:t>
            </a:r>
          </a:p>
        </p:txBody>
      </p:sp>
      <p:sp>
        <p:nvSpPr>
          <p:cNvPr id="6" name="テキスト ボックス 5">
            <a:extLst>
              <a:ext uri="{FF2B5EF4-FFF2-40B4-BE49-F238E27FC236}">
                <a16:creationId xmlns:a16="http://schemas.microsoft.com/office/drawing/2014/main" id="{8897D92E-8389-53A7-0E1A-31C9CE182550}"/>
              </a:ext>
            </a:extLst>
          </p:cNvPr>
          <p:cNvSpPr txBox="1"/>
          <p:nvPr/>
        </p:nvSpPr>
        <p:spPr>
          <a:xfrm>
            <a:off x="1414183" y="2598290"/>
            <a:ext cx="9558617" cy="4247317"/>
          </a:xfrm>
          <a:prstGeom prst="rect">
            <a:avLst/>
          </a:prstGeom>
          <a:solidFill>
            <a:schemeClr val="tx1"/>
          </a:solidFill>
        </p:spPr>
        <p:txBody>
          <a:bodyPr wrap="square" rtlCol="0">
            <a:spAutoFit/>
          </a:bodyPr>
          <a:lstStyle/>
          <a:p>
            <a:r>
              <a:rPr lang="en" altLang="ja-JP" b="0" dirty="0">
                <a:solidFill>
                  <a:srgbClr val="569CD6"/>
                </a:solidFill>
                <a:effectLst/>
                <a:latin typeface="Menlo" panose="020B0609030804020204" pitchFamily="49" charset="0"/>
              </a:rPr>
              <a:t>real</a:t>
            </a:r>
            <a:r>
              <a:rPr lang="en" altLang="ja-JP" b="0" dirty="0">
                <a:solidFill>
                  <a:srgbClr val="D4D4D4"/>
                </a:solidFill>
                <a:effectLst/>
                <a:latin typeface="Menlo" panose="020B0609030804020204" pitchFamily="49" charset="0"/>
              </a:rPr>
              <a:t> :: A(N, M), B(M, K), C(N, K)</a:t>
            </a:r>
          </a:p>
          <a:p>
            <a:r>
              <a:rPr lang="en" altLang="ja-JP" b="0" dirty="0">
                <a:solidFill>
                  <a:srgbClr val="569CD6"/>
                </a:solidFill>
                <a:effectLst/>
                <a:latin typeface="Menlo" panose="020B0609030804020204" pitchFamily="49" charset="0"/>
              </a:rPr>
              <a:t>integer</a:t>
            </a:r>
            <a:r>
              <a:rPr lang="en" altLang="ja-JP" b="0" dirty="0">
                <a:solidFill>
                  <a:srgbClr val="D4D4D4"/>
                </a:solidFill>
                <a:effectLst/>
                <a:latin typeface="Menlo" panose="020B0609030804020204" pitchFamily="49" charset="0"/>
              </a:rPr>
              <a:t> :: </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j, l</a:t>
            </a:r>
            <a:br>
              <a:rPr lang="en" altLang="ja-JP" b="0" dirty="0">
                <a:solidFill>
                  <a:srgbClr val="D4D4D4"/>
                </a:solidFill>
                <a:effectLst/>
                <a:latin typeface="Menlo" panose="020B0609030804020204" pitchFamily="49" charset="0"/>
              </a:rPr>
            </a:br>
            <a:r>
              <a:rPr lang="en" altLang="ja-JP" b="0" dirty="0">
                <a:solidFill>
                  <a:srgbClr val="6A9955"/>
                </a:solidFill>
                <a:effectLst/>
                <a:latin typeface="Menlo" panose="020B0609030804020204" pitchFamily="49" charset="0"/>
              </a:rPr>
              <a:t>!modify A and B on CPU</a:t>
            </a:r>
            <a:endParaRPr lang="ja-JP" altLang="en-US" b="0">
              <a:solidFill>
                <a:srgbClr val="D4D4D4"/>
              </a:solidFill>
              <a:effectLst/>
              <a:latin typeface="Menlo" panose="020B0609030804020204" pitchFamily="49" charset="0"/>
            </a:endParaRPr>
          </a:p>
          <a:p>
            <a:r>
              <a:rPr lang="en-US" altLang="ja-JP" b="0" dirty="0">
                <a:solidFill>
                  <a:srgbClr val="6A9955"/>
                </a:solidFill>
                <a:effectLst/>
                <a:latin typeface="Menlo" panose="020B0609030804020204" pitchFamily="49" charset="0"/>
              </a:rPr>
              <a:t>!$</a:t>
            </a:r>
            <a:r>
              <a:rPr lang="en" altLang="ja-JP" b="0" dirty="0">
                <a:solidFill>
                  <a:srgbClr val="6A9955"/>
                </a:solidFill>
                <a:effectLst/>
                <a:latin typeface="Menlo" panose="020B0609030804020204" pitchFamily="49" charset="0"/>
              </a:rPr>
              <a:t>acc data </a:t>
            </a:r>
            <a:r>
              <a:rPr lang="en" altLang="ja-JP" b="0" dirty="0" err="1">
                <a:solidFill>
                  <a:srgbClr val="6A9955"/>
                </a:solidFill>
                <a:effectLst/>
                <a:latin typeface="Menlo" panose="020B0609030804020204" pitchFamily="49" charset="0"/>
              </a:rPr>
              <a:t>copyin</a:t>
            </a:r>
            <a:r>
              <a:rPr lang="en" altLang="ja-JP" b="0" dirty="0">
                <a:solidFill>
                  <a:srgbClr val="6A9955"/>
                </a:solidFill>
                <a:effectLst/>
                <a:latin typeface="Menlo" panose="020B0609030804020204" pitchFamily="49" charset="0"/>
              </a:rPr>
              <a:t>(A, B) </a:t>
            </a:r>
            <a:r>
              <a:rPr lang="en" altLang="ja-JP" b="0" dirty="0" err="1">
                <a:solidFill>
                  <a:srgbClr val="6A9955"/>
                </a:solidFill>
                <a:effectLst/>
                <a:latin typeface="Menlo" panose="020B0609030804020204" pitchFamily="49" charset="0"/>
              </a:rPr>
              <a:t>copyout</a:t>
            </a:r>
            <a:r>
              <a:rPr lang="en" altLang="ja-JP" b="0" dirty="0">
                <a:solidFill>
                  <a:srgbClr val="6A9955"/>
                </a:solidFill>
                <a:effectLst/>
                <a:latin typeface="Menlo" panose="020B0609030804020204" pitchFamily="49" charset="0"/>
              </a:rPr>
              <a:t>(C)</a:t>
            </a:r>
            <a:endParaRPr lang="en" altLang="ja-JP" b="0" dirty="0">
              <a:solidFill>
                <a:srgbClr val="D4D4D4"/>
              </a:solidFill>
              <a:effectLst/>
              <a:latin typeface="Menlo" panose="020B0609030804020204" pitchFamily="49" charset="0"/>
            </a:endParaRPr>
          </a:p>
          <a:p>
            <a:r>
              <a:rPr lang="en" altLang="ja-JP" b="0" dirty="0">
                <a:solidFill>
                  <a:srgbClr val="6A9955"/>
                </a:solidFill>
                <a:effectLst/>
                <a:latin typeface="Menlo" panose="020B0609030804020204" pitchFamily="49" charset="0"/>
              </a:rPr>
              <a:t>!$acc parallel loop collapse(2)</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do</a:t>
            </a:r>
            <a:r>
              <a:rPr lang="en" altLang="ja-JP" b="0" dirty="0">
                <a:solidFill>
                  <a:srgbClr val="D4D4D4"/>
                </a:solidFill>
                <a:effectLst/>
                <a:latin typeface="Menlo" panose="020B0609030804020204" pitchFamily="49" charset="0"/>
              </a:rPr>
              <a:t> </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 </a:t>
            </a:r>
            <a:r>
              <a:rPr lang="en" altLang="ja-JP" b="0" dirty="0">
                <a:solidFill>
                  <a:srgbClr val="B5CEA8"/>
                </a:solidFill>
                <a:effectLst/>
                <a:latin typeface="Menlo" panose="020B0609030804020204" pitchFamily="49" charset="0"/>
              </a:rPr>
              <a:t>1</a:t>
            </a:r>
            <a:r>
              <a:rPr lang="en" altLang="ja-JP" b="0" dirty="0">
                <a:solidFill>
                  <a:srgbClr val="D4D4D4"/>
                </a:solidFill>
                <a:effectLst/>
                <a:latin typeface="Menlo" panose="020B0609030804020204" pitchFamily="49" charset="0"/>
              </a:rPr>
              <a:t>, N</a:t>
            </a:r>
          </a:p>
          <a:p>
            <a:r>
              <a:rPr lang="en" altLang="ja-JP" b="0" dirty="0">
                <a:solidFill>
                  <a:srgbClr val="569CD6"/>
                </a:solidFill>
                <a:effectLst/>
                <a:latin typeface="Menlo" panose="020B0609030804020204" pitchFamily="49" charset="0"/>
              </a:rPr>
              <a:t>	do</a:t>
            </a:r>
            <a:r>
              <a:rPr lang="en" altLang="ja-JP" b="0" dirty="0">
                <a:solidFill>
                  <a:srgbClr val="D4D4D4"/>
                </a:solidFill>
                <a:effectLst/>
                <a:latin typeface="Menlo" panose="020B0609030804020204" pitchFamily="49" charset="0"/>
              </a:rPr>
              <a:t> j = </a:t>
            </a:r>
            <a:r>
              <a:rPr lang="en" altLang="ja-JP" b="0" dirty="0">
                <a:solidFill>
                  <a:srgbClr val="B5CEA8"/>
                </a:solidFill>
                <a:effectLst/>
                <a:latin typeface="Menlo" panose="020B0609030804020204" pitchFamily="49" charset="0"/>
              </a:rPr>
              <a:t>1</a:t>
            </a:r>
            <a:r>
              <a:rPr lang="en" altLang="ja-JP" b="0" dirty="0">
                <a:solidFill>
                  <a:srgbClr val="D4D4D4"/>
                </a:solidFill>
                <a:effectLst/>
                <a:latin typeface="Menlo" panose="020B0609030804020204" pitchFamily="49" charset="0"/>
              </a:rPr>
              <a:t>, K</a:t>
            </a:r>
          </a:p>
          <a:p>
            <a:r>
              <a:rPr lang="en" altLang="ja-JP" b="0" dirty="0">
                <a:solidFill>
                  <a:srgbClr val="D4D4D4"/>
                </a:solidFill>
                <a:effectLst/>
                <a:latin typeface="Menlo" panose="020B0609030804020204" pitchFamily="49" charset="0"/>
              </a:rPr>
              <a:t>		C(</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j) = </a:t>
            </a:r>
            <a:r>
              <a:rPr lang="en" altLang="ja-JP" b="0" dirty="0">
                <a:solidFill>
                  <a:srgbClr val="B5CEA8"/>
                </a:solidFill>
                <a:effectLst/>
                <a:latin typeface="Menlo" panose="020B0609030804020204" pitchFamily="49" charset="0"/>
              </a:rPr>
              <a:t>0.0</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		do</a:t>
            </a:r>
            <a:r>
              <a:rPr lang="en" altLang="ja-JP" b="0" dirty="0">
                <a:solidFill>
                  <a:srgbClr val="D4D4D4"/>
                </a:solidFill>
                <a:effectLst/>
                <a:latin typeface="Menlo" panose="020B0609030804020204" pitchFamily="49" charset="0"/>
              </a:rPr>
              <a:t> l = </a:t>
            </a:r>
            <a:r>
              <a:rPr lang="en" altLang="ja-JP" b="0" dirty="0">
                <a:solidFill>
                  <a:srgbClr val="B5CEA8"/>
                </a:solidFill>
                <a:effectLst/>
                <a:latin typeface="Menlo" panose="020B0609030804020204" pitchFamily="49" charset="0"/>
              </a:rPr>
              <a:t>1</a:t>
            </a:r>
            <a:r>
              <a:rPr lang="en" altLang="ja-JP" b="0" dirty="0">
                <a:solidFill>
                  <a:srgbClr val="D4D4D4"/>
                </a:solidFill>
                <a:effectLst/>
                <a:latin typeface="Menlo" panose="020B0609030804020204" pitchFamily="49" charset="0"/>
              </a:rPr>
              <a:t>, M</a:t>
            </a:r>
          </a:p>
          <a:p>
            <a:r>
              <a:rPr lang="en" altLang="ja-JP" b="0" dirty="0">
                <a:solidFill>
                  <a:srgbClr val="D4D4D4"/>
                </a:solidFill>
                <a:effectLst/>
                <a:latin typeface="Menlo" panose="020B0609030804020204" pitchFamily="49" charset="0"/>
              </a:rPr>
              <a:t>			C(</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j) = C(</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j) + A(</a:t>
            </a:r>
            <a:r>
              <a:rPr lang="en" altLang="ja-JP" b="0" dirty="0" err="1">
                <a:solidFill>
                  <a:srgbClr val="D4D4D4"/>
                </a:solidFill>
                <a:effectLst/>
                <a:latin typeface="Menlo" panose="020B0609030804020204" pitchFamily="49" charset="0"/>
              </a:rPr>
              <a:t>i</a:t>
            </a:r>
            <a:r>
              <a:rPr lang="en" altLang="ja-JP" b="0" dirty="0">
                <a:solidFill>
                  <a:srgbClr val="D4D4D4"/>
                </a:solidFill>
                <a:effectLst/>
                <a:latin typeface="Menlo" panose="020B0609030804020204" pitchFamily="49" charset="0"/>
              </a:rPr>
              <a:t>, l) * B(l, j)</a:t>
            </a:r>
          </a:p>
          <a:p>
            <a:r>
              <a:rPr lang="en" altLang="ja-JP" b="0" dirty="0">
                <a:solidFill>
                  <a:srgbClr val="569CD6"/>
                </a:solidFill>
                <a:effectLst/>
                <a:latin typeface="Menlo" panose="020B0609030804020204" pitchFamily="49" charset="0"/>
              </a:rPr>
              <a:t>		end do</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	end do</a:t>
            </a:r>
            <a:endParaRPr lang="en" altLang="ja-JP" b="0" dirty="0">
              <a:solidFill>
                <a:srgbClr val="D4D4D4"/>
              </a:solidFill>
              <a:effectLst/>
              <a:latin typeface="Menlo" panose="020B0609030804020204" pitchFamily="49" charset="0"/>
            </a:endParaRPr>
          </a:p>
          <a:p>
            <a:r>
              <a:rPr lang="en" altLang="ja-JP" b="0" dirty="0">
                <a:solidFill>
                  <a:srgbClr val="569CD6"/>
                </a:solidFill>
                <a:effectLst/>
                <a:latin typeface="Menlo" panose="020B0609030804020204" pitchFamily="49" charset="0"/>
              </a:rPr>
              <a:t>end do</a:t>
            </a:r>
            <a:endParaRPr lang="en" altLang="ja-JP" b="0" dirty="0">
              <a:solidFill>
                <a:srgbClr val="D4D4D4"/>
              </a:solidFill>
              <a:effectLst/>
              <a:latin typeface="Menlo" panose="020B0609030804020204" pitchFamily="49" charset="0"/>
            </a:endParaRPr>
          </a:p>
          <a:p>
            <a:r>
              <a:rPr lang="en" altLang="ja-JP" b="0" dirty="0">
                <a:solidFill>
                  <a:srgbClr val="6A9955"/>
                </a:solidFill>
                <a:effectLst/>
                <a:latin typeface="Menlo" panose="020B0609030804020204" pitchFamily="49" charset="0"/>
              </a:rPr>
              <a:t>!$acc end data</a:t>
            </a:r>
            <a:br>
              <a:rPr lang="en" altLang="ja-JP" b="0" dirty="0">
                <a:solidFill>
                  <a:srgbClr val="D4D4D4"/>
                </a:solidFill>
                <a:effectLst/>
                <a:latin typeface="Menlo" panose="020B0609030804020204" pitchFamily="49" charset="0"/>
              </a:rPr>
            </a:br>
            <a:r>
              <a:rPr lang="en" altLang="ja-JP" b="0" dirty="0">
                <a:solidFill>
                  <a:srgbClr val="6A9955"/>
                </a:solidFill>
                <a:effectLst/>
                <a:latin typeface="Menlo" panose="020B0609030804020204" pitchFamily="49" charset="0"/>
              </a:rPr>
              <a:t>! refer C on CPU</a:t>
            </a:r>
            <a:endParaRPr lang="en" altLang="ja-JP" b="0" dirty="0">
              <a:solidFill>
                <a:srgbClr val="D4D4D4"/>
              </a:solidFill>
              <a:effectLst/>
              <a:latin typeface="Menlo" panose="020B0609030804020204" pitchFamily="49" charset="0"/>
            </a:endParaRPr>
          </a:p>
        </p:txBody>
      </p:sp>
      <p:sp>
        <p:nvSpPr>
          <p:cNvPr id="9" name="テキスト ボックス 8">
            <a:extLst>
              <a:ext uri="{FF2B5EF4-FFF2-40B4-BE49-F238E27FC236}">
                <a16:creationId xmlns:a16="http://schemas.microsoft.com/office/drawing/2014/main" id="{72C61FCB-E893-D488-C2A9-1B7751F963E0}"/>
              </a:ext>
            </a:extLst>
          </p:cNvPr>
          <p:cNvSpPr txBox="1"/>
          <p:nvPr/>
        </p:nvSpPr>
        <p:spPr>
          <a:xfrm>
            <a:off x="6096000" y="3059668"/>
            <a:ext cx="4362380" cy="369332"/>
          </a:xfrm>
          <a:prstGeom prst="rect">
            <a:avLst/>
          </a:prstGeom>
          <a:solidFill>
            <a:schemeClr val="tx2">
              <a:lumMod val="25000"/>
              <a:lumOff val="75000"/>
            </a:schemeClr>
          </a:solidFill>
        </p:spPr>
        <p:txBody>
          <a:bodyPr wrap="square" rtlCol="0">
            <a:spAutoFit/>
          </a:bodyPr>
          <a:lstStyle/>
          <a:p>
            <a:r>
              <a:rPr lang="en-US" altLang="ja-JP" dirty="0"/>
              <a:t>CPU-&gt;GPU/ GPU-&gt;CPU</a:t>
            </a:r>
            <a:r>
              <a:rPr lang="ja-JP" altLang="en-US"/>
              <a:t>メモリコピー</a:t>
            </a:r>
            <a:endParaRPr kumimoji="1" lang="ja-JP" altLang="en-US"/>
          </a:p>
        </p:txBody>
      </p:sp>
      <p:cxnSp>
        <p:nvCxnSpPr>
          <p:cNvPr id="11" name="直線矢印コネクタ 10">
            <a:extLst>
              <a:ext uri="{FF2B5EF4-FFF2-40B4-BE49-F238E27FC236}">
                <a16:creationId xmlns:a16="http://schemas.microsoft.com/office/drawing/2014/main" id="{CDE9F262-5A5B-AC60-F370-EEFA5419184D}"/>
              </a:ext>
            </a:extLst>
          </p:cNvPr>
          <p:cNvCxnSpPr>
            <a:cxnSpLocks/>
            <a:stCxn id="9" idx="1"/>
          </p:cNvCxnSpPr>
          <p:nvPr/>
        </p:nvCxnSpPr>
        <p:spPr>
          <a:xfrm flipH="1">
            <a:off x="5665694" y="3244334"/>
            <a:ext cx="430306" cy="22953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411AEE10-DFA2-A28F-A8D7-F8EC990E55B0}"/>
              </a:ext>
            </a:extLst>
          </p:cNvPr>
          <p:cNvSpPr txBox="1"/>
          <p:nvPr/>
        </p:nvSpPr>
        <p:spPr>
          <a:xfrm>
            <a:off x="6289931" y="3702904"/>
            <a:ext cx="2743201" cy="369332"/>
          </a:xfrm>
          <a:prstGeom prst="rect">
            <a:avLst/>
          </a:prstGeom>
          <a:solidFill>
            <a:schemeClr val="tx2">
              <a:lumMod val="25000"/>
              <a:lumOff val="75000"/>
            </a:schemeClr>
          </a:solidFill>
        </p:spPr>
        <p:txBody>
          <a:bodyPr wrap="square" rtlCol="0">
            <a:spAutoFit/>
          </a:bodyPr>
          <a:lstStyle/>
          <a:p>
            <a:r>
              <a:rPr lang="ja-JP" altLang="en-US"/>
              <a:t>コードの</a:t>
            </a:r>
            <a:r>
              <a:rPr lang="en-US" altLang="ja-JP" dirty="0"/>
              <a:t>GPU</a:t>
            </a:r>
            <a:r>
              <a:rPr lang="ja-JP" altLang="en-US"/>
              <a:t>化・並列化</a:t>
            </a:r>
            <a:endParaRPr kumimoji="1" lang="ja-JP" altLang="en-US"/>
          </a:p>
        </p:txBody>
      </p:sp>
      <p:cxnSp>
        <p:nvCxnSpPr>
          <p:cNvPr id="17" name="直線矢印コネクタ 16">
            <a:extLst>
              <a:ext uri="{FF2B5EF4-FFF2-40B4-BE49-F238E27FC236}">
                <a16:creationId xmlns:a16="http://schemas.microsoft.com/office/drawing/2014/main" id="{AD5D449A-5952-395D-C8C4-363B38DC943E}"/>
              </a:ext>
            </a:extLst>
          </p:cNvPr>
          <p:cNvCxnSpPr>
            <a:cxnSpLocks/>
            <a:stCxn id="16" idx="1"/>
          </p:cNvCxnSpPr>
          <p:nvPr/>
        </p:nvCxnSpPr>
        <p:spPr>
          <a:xfrm flipH="1">
            <a:off x="5755341" y="3887570"/>
            <a:ext cx="534590"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20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6044F-F10F-AF30-620D-5DE897058FD5}"/>
              </a:ext>
            </a:extLst>
          </p:cNvPr>
          <p:cNvSpPr>
            <a:spLocks noGrp="1"/>
          </p:cNvSpPr>
          <p:nvPr>
            <p:ph type="title"/>
          </p:nvPr>
        </p:nvSpPr>
        <p:spPr/>
        <p:txBody>
          <a:bodyPr/>
          <a:lstStyle/>
          <a:p>
            <a:r>
              <a:rPr lang="ja-JP" altLang="en-US"/>
              <a:t>実装言語の選択</a:t>
            </a:r>
            <a:endParaRPr kumimoji="1" lang="ja-JP" altLang="en-US"/>
          </a:p>
        </p:txBody>
      </p:sp>
      <p:sp>
        <p:nvSpPr>
          <p:cNvPr id="3" name="コンテンツ プレースホルダー 2">
            <a:extLst>
              <a:ext uri="{FF2B5EF4-FFF2-40B4-BE49-F238E27FC236}">
                <a16:creationId xmlns:a16="http://schemas.microsoft.com/office/drawing/2014/main" id="{9444D3E2-EA51-3C9E-F2B4-DABC48A4BC0C}"/>
              </a:ext>
            </a:extLst>
          </p:cNvPr>
          <p:cNvSpPr>
            <a:spLocks noGrp="1"/>
          </p:cNvSpPr>
          <p:nvPr>
            <p:ph idx="1"/>
          </p:nvPr>
        </p:nvSpPr>
        <p:spPr/>
        <p:txBody>
          <a:bodyPr/>
          <a:lstStyle/>
          <a:p>
            <a:r>
              <a:rPr lang="ja-JP" altLang="en-US"/>
              <a:t>先行研究の</a:t>
            </a:r>
            <a:br>
              <a:rPr lang="en-US" altLang="ja-JP" dirty="0"/>
            </a:br>
            <a:r>
              <a:rPr lang="ja-JP" altLang="en-US"/>
              <a:t>「</a:t>
            </a:r>
            <a:r>
              <a:rPr kumimoji="1" lang="en" altLang="ja-JP" dirty="0"/>
              <a:t>HPC</a:t>
            </a:r>
            <a:r>
              <a:rPr kumimoji="1" lang="ja-JP" altLang="en-US"/>
              <a:t>の専門家でない気象科学の研究者もコードを</a:t>
            </a:r>
            <a:br>
              <a:rPr kumimoji="1" lang="en-US" altLang="ja-JP" dirty="0"/>
            </a:br>
            <a:r>
              <a:rPr kumimoji="1" lang="ja-JP" altLang="en-US"/>
              <a:t>改変するため</a:t>
            </a:r>
            <a:r>
              <a:rPr lang="en-US" altLang="ja-JP" dirty="0" err="1"/>
              <a:t>OpenACC</a:t>
            </a:r>
            <a:r>
              <a:rPr lang="en-US" altLang="ja-JP" dirty="0"/>
              <a:t> Fortran</a:t>
            </a:r>
            <a:r>
              <a:rPr lang="ja-JP" altLang="en-US"/>
              <a:t>を用いる」</a:t>
            </a:r>
            <a:br>
              <a:rPr lang="en-US" altLang="ja-JP" dirty="0"/>
            </a:br>
            <a:r>
              <a:rPr lang="ja-JP" altLang="en-US"/>
              <a:t>という方針に本研究も則る。</a:t>
            </a:r>
            <a:endParaRPr lang="en-US" altLang="ja-JP" dirty="0"/>
          </a:p>
        </p:txBody>
      </p:sp>
      <p:sp>
        <p:nvSpPr>
          <p:cNvPr id="4" name="スライド番号プレースホルダー 3">
            <a:extLst>
              <a:ext uri="{FF2B5EF4-FFF2-40B4-BE49-F238E27FC236}">
                <a16:creationId xmlns:a16="http://schemas.microsoft.com/office/drawing/2014/main" id="{0DB56D5E-409D-C8A9-D8B0-7C092F587EB4}"/>
              </a:ext>
            </a:extLst>
          </p:cNvPr>
          <p:cNvSpPr>
            <a:spLocks noGrp="1"/>
          </p:cNvSpPr>
          <p:nvPr>
            <p:ph type="sldNum" sz="quarter" idx="12"/>
          </p:nvPr>
        </p:nvSpPr>
        <p:spPr/>
        <p:txBody>
          <a:bodyPr/>
          <a:lstStyle/>
          <a:p>
            <a:fld id="{4C0EED71-32F9-6E40-B712-634CC8A327A2}" type="slidenum">
              <a:rPr kumimoji="1" lang="ja-JP" altLang="en-US" smtClean="0"/>
              <a:t>8</a:t>
            </a:fld>
            <a:endParaRPr kumimoji="1" lang="ja-JP" altLang="en-US"/>
          </a:p>
        </p:txBody>
      </p:sp>
    </p:spTree>
    <p:extLst>
      <p:ext uri="{BB962C8B-B14F-4D97-AF65-F5344CB8AC3E}">
        <p14:creationId xmlns:p14="http://schemas.microsoft.com/office/powerpoint/2010/main" val="82757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F2AEC-D30A-F5B6-A0E8-864B76F74265}"/>
              </a:ext>
            </a:extLst>
          </p:cNvPr>
          <p:cNvSpPr>
            <a:spLocks noGrp="1"/>
          </p:cNvSpPr>
          <p:nvPr>
            <p:ph type="title"/>
          </p:nvPr>
        </p:nvSpPr>
        <p:spPr/>
        <p:txBody>
          <a:bodyPr/>
          <a:lstStyle/>
          <a:p>
            <a:r>
              <a:rPr kumimoji="1" lang="ja-JP" altLang="en-US"/>
              <a:t>ドライミストの計算の実装</a:t>
            </a:r>
          </a:p>
        </p:txBody>
      </p:sp>
      <p:sp>
        <p:nvSpPr>
          <p:cNvPr id="4" name="スライド番号プレースホルダー 3">
            <a:extLst>
              <a:ext uri="{FF2B5EF4-FFF2-40B4-BE49-F238E27FC236}">
                <a16:creationId xmlns:a16="http://schemas.microsoft.com/office/drawing/2014/main" id="{4BFC358D-0DA7-99AA-23A5-139AF10880FA}"/>
              </a:ext>
            </a:extLst>
          </p:cNvPr>
          <p:cNvSpPr>
            <a:spLocks noGrp="1"/>
          </p:cNvSpPr>
          <p:nvPr>
            <p:ph type="sldNum" sz="quarter" idx="12"/>
          </p:nvPr>
        </p:nvSpPr>
        <p:spPr/>
        <p:txBody>
          <a:bodyPr/>
          <a:lstStyle/>
          <a:p>
            <a:fld id="{4C0EED71-32F9-6E40-B712-634CC8A327A2}" type="slidenum">
              <a:rPr kumimoji="1" lang="ja-JP" altLang="en-US" smtClean="0"/>
              <a:t>9</a:t>
            </a:fld>
            <a:endParaRPr kumimoji="1" lang="ja-JP" altLang="en-US"/>
          </a:p>
        </p:txBody>
      </p:sp>
      <p:grpSp>
        <p:nvGrpSpPr>
          <p:cNvPr id="37" name="グループ化 36">
            <a:extLst>
              <a:ext uri="{FF2B5EF4-FFF2-40B4-BE49-F238E27FC236}">
                <a16:creationId xmlns:a16="http://schemas.microsoft.com/office/drawing/2014/main" id="{13E068CF-BEA5-098E-21F4-2F115E483F6B}"/>
              </a:ext>
            </a:extLst>
          </p:cNvPr>
          <p:cNvGrpSpPr/>
          <p:nvPr/>
        </p:nvGrpSpPr>
        <p:grpSpPr>
          <a:xfrm>
            <a:off x="838200" y="2118756"/>
            <a:ext cx="10191750" cy="4552951"/>
            <a:chOff x="838200" y="628650"/>
            <a:chExt cx="10191750" cy="4552951"/>
          </a:xfrm>
        </p:grpSpPr>
        <p:grpSp>
          <p:nvGrpSpPr>
            <p:cNvPr id="38" name="グループ化 37">
              <a:extLst>
                <a:ext uri="{FF2B5EF4-FFF2-40B4-BE49-F238E27FC236}">
                  <a16:creationId xmlns:a16="http://schemas.microsoft.com/office/drawing/2014/main" id="{6F7D6496-2CA4-02AC-CF21-641A82CDAD6A}"/>
                </a:ext>
              </a:extLst>
            </p:cNvPr>
            <p:cNvGrpSpPr/>
            <p:nvPr/>
          </p:nvGrpSpPr>
          <p:grpSpPr>
            <a:xfrm>
              <a:off x="838200" y="628650"/>
              <a:ext cx="10191750" cy="4552951"/>
              <a:chOff x="838200" y="628650"/>
              <a:chExt cx="10191750" cy="4552951"/>
            </a:xfrm>
          </p:grpSpPr>
          <p:grpSp>
            <p:nvGrpSpPr>
              <p:cNvPr id="54" name="グループ化 53">
                <a:extLst>
                  <a:ext uri="{FF2B5EF4-FFF2-40B4-BE49-F238E27FC236}">
                    <a16:creationId xmlns:a16="http://schemas.microsoft.com/office/drawing/2014/main" id="{8933221D-38EE-FB94-CC62-A7DABA06B1A4}"/>
                  </a:ext>
                </a:extLst>
              </p:cNvPr>
              <p:cNvGrpSpPr/>
              <p:nvPr/>
            </p:nvGrpSpPr>
            <p:grpSpPr>
              <a:xfrm>
                <a:off x="838200" y="636448"/>
                <a:ext cx="4656575" cy="4545153"/>
                <a:chOff x="1792941" y="1696991"/>
                <a:chExt cx="1900518" cy="3673685"/>
              </a:xfrm>
            </p:grpSpPr>
            <p:sp>
              <p:nvSpPr>
                <p:cNvPr id="58" name="角丸四角形 57">
                  <a:extLst>
                    <a:ext uri="{FF2B5EF4-FFF2-40B4-BE49-F238E27FC236}">
                      <a16:creationId xmlns:a16="http://schemas.microsoft.com/office/drawing/2014/main" id="{6D544D22-60A9-18B0-D88F-E027F9477C81}"/>
                    </a:ext>
                  </a:extLst>
                </p:cNvPr>
                <p:cNvSpPr/>
                <p:nvPr/>
              </p:nvSpPr>
              <p:spPr>
                <a:xfrm>
                  <a:off x="1792941" y="1918448"/>
                  <a:ext cx="1900518" cy="345222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5D7823F4-B12F-FD93-B3BE-CA1F3FD32738}"/>
                    </a:ext>
                  </a:extLst>
                </p:cNvPr>
                <p:cNvSpPr/>
                <p:nvPr/>
              </p:nvSpPr>
              <p:spPr>
                <a:xfrm>
                  <a:off x="2151529" y="1696991"/>
                  <a:ext cx="1183341" cy="4429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CPU</a:t>
                  </a:r>
                  <a:endParaRPr kumimoji="1" lang="ja-JP" altLang="en-US">
                    <a:solidFill>
                      <a:sysClr val="windowText" lastClr="000000"/>
                    </a:solidFill>
                  </a:endParaRPr>
                </a:p>
              </p:txBody>
            </p:sp>
          </p:grpSp>
          <p:grpSp>
            <p:nvGrpSpPr>
              <p:cNvPr id="55" name="グループ化 54">
                <a:extLst>
                  <a:ext uri="{FF2B5EF4-FFF2-40B4-BE49-F238E27FC236}">
                    <a16:creationId xmlns:a16="http://schemas.microsoft.com/office/drawing/2014/main" id="{7FC3EAA7-0060-D057-6AF4-474F8CADC40F}"/>
                  </a:ext>
                </a:extLst>
              </p:cNvPr>
              <p:cNvGrpSpPr/>
              <p:nvPr/>
            </p:nvGrpSpPr>
            <p:grpSpPr>
              <a:xfrm>
                <a:off x="6373375" y="628650"/>
                <a:ext cx="4656575" cy="4552951"/>
                <a:chOff x="1792941" y="1696991"/>
                <a:chExt cx="1900518" cy="3679988"/>
              </a:xfrm>
            </p:grpSpPr>
            <p:sp>
              <p:nvSpPr>
                <p:cNvPr id="56" name="角丸四角形 55">
                  <a:extLst>
                    <a:ext uri="{FF2B5EF4-FFF2-40B4-BE49-F238E27FC236}">
                      <a16:creationId xmlns:a16="http://schemas.microsoft.com/office/drawing/2014/main" id="{9145E4F8-1223-CE02-89CF-35C94A05CD77}"/>
                    </a:ext>
                  </a:extLst>
                </p:cNvPr>
                <p:cNvSpPr/>
                <p:nvPr/>
              </p:nvSpPr>
              <p:spPr>
                <a:xfrm>
                  <a:off x="1792941" y="1918448"/>
                  <a:ext cx="1900518" cy="345853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8B6C61BE-5BF5-7B83-E71D-2B3E46B7FF10}"/>
                    </a:ext>
                  </a:extLst>
                </p:cNvPr>
                <p:cNvSpPr/>
                <p:nvPr/>
              </p:nvSpPr>
              <p:spPr>
                <a:xfrm>
                  <a:off x="2151529" y="1696991"/>
                  <a:ext cx="1183341" cy="4429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G</a:t>
                  </a:r>
                  <a:r>
                    <a:rPr kumimoji="1" lang="en-US" altLang="ja-JP" dirty="0">
                      <a:solidFill>
                        <a:sysClr val="windowText" lastClr="000000"/>
                      </a:solidFill>
                    </a:rPr>
                    <a:t>PU</a:t>
                  </a:r>
                  <a:endParaRPr kumimoji="1" lang="ja-JP" altLang="en-US">
                    <a:solidFill>
                      <a:sysClr val="windowText" lastClr="000000"/>
                    </a:solidFill>
                  </a:endParaRPr>
                </a:p>
              </p:txBody>
            </p:sp>
          </p:grpSp>
        </p:grpSp>
        <p:grpSp>
          <p:nvGrpSpPr>
            <p:cNvPr id="39" name="グループ化 38">
              <a:extLst>
                <a:ext uri="{FF2B5EF4-FFF2-40B4-BE49-F238E27FC236}">
                  <a16:creationId xmlns:a16="http://schemas.microsoft.com/office/drawing/2014/main" id="{850B8BF1-9054-0A4B-C73F-76F2A5674DD8}"/>
                </a:ext>
              </a:extLst>
            </p:cNvPr>
            <p:cNvGrpSpPr/>
            <p:nvPr/>
          </p:nvGrpSpPr>
          <p:grpSpPr>
            <a:xfrm>
              <a:off x="1725634" y="1398776"/>
              <a:ext cx="6884966" cy="646331"/>
              <a:chOff x="1725634" y="1589670"/>
              <a:chExt cx="6884966" cy="646331"/>
            </a:xfrm>
          </p:grpSpPr>
          <p:sp>
            <p:nvSpPr>
              <p:cNvPr id="52" name="テキスト ボックス 51">
                <a:extLst>
                  <a:ext uri="{FF2B5EF4-FFF2-40B4-BE49-F238E27FC236}">
                    <a16:creationId xmlns:a16="http://schemas.microsoft.com/office/drawing/2014/main" id="{F60730AD-C938-70FD-D778-796DC117EAA3}"/>
                  </a:ext>
                </a:extLst>
              </p:cNvPr>
              <p:cNvSpPr txBox="1"/>
              <p:nvPr/>
            </p:nvSpPr>
            <p:spPr>
              <a:xfrm>
                <a:off x="1725634" y="1589670"/>
                <a:ext cx="2890540" cy="646331"/>
              </a:xfrm>
              <a:prstGeom prst="rect">
                <a:avLst/>
              </a:prstGeom>
              <a:solidFill>
                <a:schemeClr val="bg2">
                  <a:lumMod val="75000"/>
                </a:schemeClr>
              </a:solidFill>
            </p:spPr>
            <p:txBody>
              <a:bodyPr wrap="square" rtlCol="0">
                <a:spAutoFit/>
              </a:bodyPr>
              <a:lstStyle/>
              <a:p>
                <a:pPr algn="ctr"/>
                <a:r>
                  <a:rPr lang="ja-JP" altLang="en-US"/>
                  <a:t>ローカル配列に対応する</a:t>
                </a:r>
                <a:br>
                  <a:rPr lang="en-US" altLang="ja-JP" dirty="0"/>
                </a:br>
                <a:r>
                  <a:rPr lang="en-US" altLang="ja-JP" dirty="0"/>
                  <a:t>GPU</a:t>
                </a:r>
                <a:r>
                  <a:rPr lang="ja-JP" altLang="en-US"/>
                  <a:t>上の配列を確保</a:t>
                </a:r>
                <a:endParaRPr kumimoji="1" lang="ja-JP" altLang="en-US"/>
              </a:p>
            </p:txBody>
          </p:sp>
          <p:cxnSp>
            <p:nvCxnSpPr>
              <p:cNvPr id="53" name="直線矢印コネクタ 52">
                <a:extLst>
                  <a:ext uri="{FF2B5EF4-FFF2-40B4-BE49-F238E27FC236}">
                    <a16:creationId xmlns:a16="http://schemas.microsoft.com/office/drawing/2014/main" id="{9394EFCF-DE97-6696-5001-01057548F7D3}"/>
                  </a:ext>
                </a:extLst>
              </p:cNvPr>
              <p:cNvCxnSpPr/>
              <p:nvPr/>
            </p:nvCxnSpPr>
            <p:spPr>
              <a:xfrm>
                <a:off x="4616174" y="1926672"/>
                <a:ext cx="3994426"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0" name="グループ化 39">
              <a:extLst>
                <a:ext uri="{FF2B5EF4-FFF2-40B4-BE49-F238E27FC236}">
                  <a16:creationId xmlns:a16="http://schemas.microsoft.com/office/drawing/2014/main" id="{34906640-C24A-009C-229D-D9AEB69C5E67}"/>
                </a:ext>
              </a:extLst>
            </p:cNvPr>
            <p:cNvGrpSpPr/>
            <p:nvPr/>
          </p:nvGrpSpPr>
          <p:grpSpPr>
            <a:xfrm>
              <a:off x="1716798" y="2320990"/>
              <a:ext cx="8758404" cy="413959"/>
              <a:chOff x="1716798" y="2320990"/>
              <a:chExt cx="8758404" cy="413959"/>
            </a:xfrm>
          </p:grpSpPr>
          <p:sp>
            <p:nvSpPr>
              <p:cNvPr id="49" name="テキスト ボックス 48">
                <a:extLst>
                  <a:ext uri="{FF2B5EF4-FFF2-40B4-BE49-F238E27FC236}">
                    <a16:creationId xmlns:a16="http://schemas.microsoft.com/office/drawing/2014/main" id="{9E6C6787-8961-EE73-9E52-95AB3B945E74}"/>
                  </a:ext>
                </a:extLst>
              </p:cNvPr>
              <p:cNvSpPr txBox="1"/>
              <p:nvPr/>
            </p:nvSpPr>
            <p:spPr>
              <a:xfrm>
                <a:off x="6979617" y="2320990"/>
                <a:ext cx="3495585" cy="369332"/>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GPU</a:t>
                </a:r>
                <a:r>
                  <a:rPr lang="ja-JP" altLang="en-US">
                    <a:solidFill>
                      <a:schemeClr val="tx1">
                        <a:lumMod val="85000"/>
                        <a:lumOff val="15000"/>
                      </a:schemeClr>
                    </a:solidFill>
                  </a:rPr>
                  <a:t>メモリ上の配列の初期化</a:t>
                </a:r>
                <a:r>
                  <a:rPr lang="en-US" altLang="ja-JP" dirty="0">
                    <a:solidFill>
                      <a:schemeClr val="tx1">
                        <a:lumMod val="85000"/>
                        <a:lumOff val="15000"/>
                      </a:schemeClr>
                    </a:solidFill>
                  </a:rPr>
                  <a:t>1</a:t>
                </a:r>
              </a:p>
            </p:txBody>
          </p:sp>
          <p:sp>
            <p:nvSpPr>
              <p:cNvPr id="50" name="テキスト ボックス 49">
                <a:extLst>
                  <a:ext uri="{FF2B5EF4-FFF2-40B4-BE49-F238E27FC236}">
                    <a16:creationId xmlns:a16="http://schemas.microsoft.com/office/drawing/2014/main" id="{B574CBD3-B88D-F566-7DF9-83BA1100F8AE}"/>
                  </a:ext>
                </a:extLst>
              </p:cNvPr>
              <p:cNvSpPr txBox="1"/>
              <p:nvPr/>
            </p:nvSpPr>
            <p:spPr>
              <a:xfrm>
                <a:off x="1716798" y="2365617"/>
                <a:ext cx="2890540" cy="369332"/>
              </a:xfrm>
              <a:prstGeom prst="rect">
                <a:avLst/>
              </a:prstGeom>
              <a:solidFill>
                <a:schemeClr val="bg2">
                  <a:lumMod val="75000"/>
                </a:schemeClr>
              </a:solidFill>
            </p:spPr>
            <p:txBody>
              <a:bodyPr wrap="square" rtlCol="0">
                <a:spAutoFit/>
              </a:bodyPr>
              <a:lstStyle/>
              <a:p>
                <a:pPr algn="ctr"/>
                <a:r>
                  <a:rPr lang="en-US" altLang="ja-JP" dirty="0"/>
                  <a:t>GPU</a:t>
                </a:r>
                <a:r>
                  <a:rPr lang="ja-JP" altLang="en-US"/>
                  <a:t>コード呼び出し</a:t>
                </a:r>
                <a:endParaRPr kumimoji="1" lang="ja-JP" altLang="en-US"/>
              </a:p>
            </p:txBody>
          </p:sp>
          <p:cxnSp>
            <p:nvCxnSpPr>
              <p:cNvPr id="51" name="直線矢印コネクタ 50">
                <a:extLst>
                  <a:ext uri="{FF2B5EF4-FFF2-40B4-BE49-F238E27FC236}">
                    <a16:creationId xmlns:a16="http://schemas.microsoft.com/office/drawing/2014/main" id="{EDF6C8EB-9184-7D65-1FAC-92CF44665625}"/>
                  </a:ext>
                </a:extLst>
              </p:cNvPr>
              <p:cNvCxnSpPr>
                <a:cxnSpLocks/>
                <a:stCxn id="50" idx="3"/>
                <a:endCxn id="49" idx="1"/>
              </p:cNvCxnSpPr>
              <p:nvPr/>
            </p:nvCxnSpPr>
            <p:spPr>
              <a:xfrm flipV="1">
                <a:off x="4607338" y="2505656"/>
                <a:ext cx="2372279" cy="44627"/>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1" name="グループ化 40">
              <a:extLst>
                <a:ext uri="{FF2B5EF4-FFF2-40B4-BE49-F238E27FC236}">
                  <a16:creationId xmlns:a16="http://schemas.microsoft.com/office/drawing/2014/main" id="{3952C48D-635B-278D-EDD8-5BF719838B0C}"/>
                </a:ext>
              </a:extLst>
            </p:cNvPr>
            <p:cNvGrpSpPr/>
            <p:nvPr/>
          </p:nvGrpSpPr>
          <p:grpSpPr>
            <a:xfrm>
              <a:off x="1725634" y="3189502"/>
              <a:ext cx="8749568" cy="375062"/>
              <a:chOff x="1716798" y="2359887"/>
              <a:chExt cx="8749568" cy="375062"/>
            </a:xfrm>
          </p:grpSpPr>
          <p:sp>
            <p:nvSpPr>
              <p:cNvPr id="46" name="テキスト ボックス 45">
                <a:extLst>
                  <a:ext uri="{FF2B5EF4-FFF2-40B4-BE49-F238E27FC236}">
                    <a16:creationId xmlns:a16="http://schemas.microsoft.com/office/drawing/2014/main" id="{2C7A83C7-5CFA-5029-8F32-99D056E19081}"/>
                  </a:ext>
                </a:extLst>
              </p:cNvPr>
              <p:cNvSpPr txBox="1"/>
              <p:nvPr/>
            </p:nvSpPr>
            <p:spPr>
              <a:xfrm>
                <a:off x="6970781" y="2359887"/>
                <a:ext cx="3495585" cy="369332"/>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ja-JP" dirty="0">
                    <a:solidFill>
                      <a:schemeClr val="tx1">
                        <a:lumMod val="85000"/>
                        <a:lumOff val="15000"/>
                      </a:schemeClr>
                    </a:solidFill>
                  </a:rPr>
                  <a:t>GPU</a:t>
                </a:r>
                <a:r>
                  <a:rPr lang="ja-JP" altLang="en-US">
                    <a:solidFill>
                      <a:schemeClr val="tx1">
                        <a:lumMod val="85000"/>
                        <a:lumOff val="15000"/>
                      </a:schemeClr>
                    </a:solidFill>
                  </a:rPr>
                  <a:t>メモリ上の配列の初期化</a:t>
                </a:r>
                <a:r>
                  <a:rPr lang="en-US" altLang="ja-JP" dirty="0">
                    <a:solidFill>
                      <a:schemeClr val="tx1">
                        <a:lumMod val="85000"/>
                        <a:lumOff val="15000"/>
                      </a:schemeClr>
                    </a:solidFill>
                  </a:rPr>
                  <a:t>2</a:t>
                </a:r>
              </a:p>
            </p:txBody>
          </p:sp>
          <p:sp>
            <p:nvSpPr>
              <p:cNvPr id="47" name="テキスト ボックス 46">
                <a:extLst>
                  <a:ext uri="{FF2B5EF4-FFF2-40B4-BE49-F238E27FC236}">
                    <a16:creationId xmlns:a16="http://schemas.microsoft.com/office/drawing/2014/main" id="{99173D94-923C-ED8E-F550-311C0934F43C}"/>
                  </a:ext>
                </a:extLst>
              </p:cNvPr>
              <p:cNvSpPr txBox="1"/>
              <p:nvPr/>
            </p:nvSpPr>
            <p:spPr>
              <a:xfrm>
                <a:off x="1716798" y="2365617"/>
                <a:ext cx="2890540" cy="369332"/>
              </a:xfrm>
              <a:prstGeom prst="rect">
                <a:avLst/>
              </a:prstGeom>
              <a:solidFill>
                <a:schemeClr val="bg2">
                  <a:lumMod val="75000"/>
                </a:schemeClr>
              </a:solidFill>
            </p:spPr>
            <p:txBody>
              <a:bodyPr wrap="square" rtlCol="0">
                <a:spAutoFit/>
              </a:bodyPr>
              <a:lstStyle/>
              <a:p>
                <a:pPr algn="ctr"/>
                <a:r>
                  <a:rPr lang="en-US" altLang="ja-JP" dirty="0"/>
                  <a:t>GPU</a:t>
                </a:r>
                <a:r>
                  <a:rPr lang="ja-JP" altLang="en-US"/>
                  <a:t>コード呼び出し</a:t>
                </a:r>
                <a:endParaRPr kumimoji="1" lang="ja-JP" altLang="en-US"/>
              </a:p>
            </p:txBody>
          </p:sp>
          <p:cxnSp>
            <p:nvCxnSpPr>
              <p:cNvPr id="48" name="直線矢印コネクタ 47">
                <a:extLst>
                  <a:ext uri="{FF2B5EF4-FFF2-40B4-BE49-F238E27FC236}">
                    <a16:creationId xmlns:a16="http://schemas.microsoft.com/office/drawing/2014/main" id="{60E687F0-FB4D-4B57-1CCC-C1F2995C8F17}"/>
                  </a:ext>
                </a:extLst>
              </p:cNvPr>
              <p:cNvCxnSpPr>
                <a:cxnSpLocks/>
                <a:stCxn id="47" idx="3"/>
                <a:endCxn id="46" idx="1"/>
              </p:cNvCxnSpPr>
              <p:nvPr/>
            </p:nvCxnSpPr>
            <p:spPr>
              <a:xfrm flipV="1">
                <a:off x="4607338" y="2544553"/>
                <a:ext cx="2363443" cy="573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2" name="グループ化 41">
              <a:extLst>
                <a:ext uri="{FF2B5EF4-FFF2-40B4-BE49-F238E27FC236}">
                  <a16:creationId xmlns:a16="http://schemas.microsoft.com/office/drawing/2014/main" id="{48C96DFD-25AF-AD21-B459-99CD723D1BED}"/>
                </a:ext>
              </a:extLst>
            </p:cNvPr>
            <p:cNvGrpSpPr/>
            <p:nvPr/>
          </p:nvGrpSpPr>
          <p:grpSpPr>
            <a:xfrm>
              <a:off x="1725634" y="4140044"/>
              <a:ext cx="8749568" cy="375062"/>
              <a:chOff x="1716798" y="2359887"/>
              <a:chExt cx="8749568" cy="375062"/>
            </a:xfrm>
          </p:grpSpPr>
          <p:sp>
            <p:nvSpPr>
              <p:cNvPr id="43" name="テキスト ボックス 42">
                <a:extLst>
                  <a:ext uri="{FF2B5EF4-FFF2-40B4-BE49-F238E27FC236}">
                    <a16:creationId xmlns:a16="http://schemas.microsoft.com/office/drawing/2014/main" id="{02B2BFDE-EAD6-8850-86D7-FA25BE2A7306}"/>
                  </a:ext>
                </a:extLst>
              </p:cNvPr>
              <p:cNvSpPr txBox="1"/>
              <p:nvPr/>
            </p:nvSpPr>
            <p:spPr>
              <a:xfrm>
                <a:off x="6970781" y="2359887"/>
                <a:ext cx="3495585" cy="369332"/>
              </a:xfrm>
              <a:prstGeom prst="rect">
                <a:avLst/>
              </a:prstGeom>
              <a:solidFill>
                <a:schemeClr val="accent5">
                  <a:lumMod val="20000"/>
                  <a:lumOff val="80000"/>
                </a:schemeClr>
              </a:solidFill>
              <a:ln>
                <a:solidFill>
                  <a:srgbClr val="FF0000"/>
                </a:solidFill>
              </a:ln>
            </p:spPr>
            <p:txBody>
              <a:bodyPr wrap="square" rtlCol="0">
                <a:spAutoFit/>
              </a:bodyPr>
              <a:lstStyle/>
              <a:p>
                <a:pPr algn="ctr"/>
                <a:r>
                  <a:rPr lang="ja-JP" altLang="en-US">
                    <a:solidFill>
                      <a:schemeClr val="tx1">
                        <a:lumMod val="85000"/>
                        <a:lumOff val="15000"/>
                      </a:schemeClr>
                    </a:solidFill>
                  </a:rPr>
                  <a:t>計算</a:t>
                </a:r>
                <a:endParaRPr lang="en-US" altLang="ja-JP" dirty="0">
                  <a:solidFill>
                    <a:schemeClr val="tx1">
                      <a:lumMod val="85000"/>
                      <a:lumOff val="15000"/>
                    </a:schemeClr>
                  </a:solidFill>
                </a:endParaRPr>
              </a:p>
            </p:txBody>
          </p:sp>
          <p:sp>
            <p:nvSpPr>
              <p:cNvPr id="44" name="テキスト ボックス 43">
                <a:extLst>
                  <a:ext uri="{FF2B5EF4-FFF2-40B4-BE49-F238E27FC236}">
                    <a16:creationId xmlns:a16="http://schemas.microsoft.com/office/drawing/2014/main" id="{6EA91EC2-140E-EF11-8816-9614EFECEE51}"/>
                  </a:ext>
                </a:extLst>
              </p:cNvPr>
              <p:cNvSpPr txBox="1"/>
              <p:nvPr/>
            </p:nvSpPr>
            <p:spPr>
              <a:xfrm>
                <a:off x="1716798" y="2365617"/>
                <a:ext cx="2890540" cy="369332"/>
              </a:xfrm>
              <a:prstGeom prst="rect">
                <a:avLst/>
              </a:prstGeom>
              <a:solidFill>
                <a:schemeClr val="bg2">
                  <a:lumMod val="75000"/>
                </a:schemeClr>
              </a:solidFill>
            </p:spPr>
            <p:txBody>
              <a:bodyPr wrap="square" rtlCol="0">
                <a:spAutoFit/>
              </a:bodyPr>
              <a:lstStyle/>
              <a:p>
                <a:pPr algn="ctr"/>
                <a:r>
                  <a:rPr lang="en-US" altLang="ja-JP" dirty="0"/>
                  <a:t>GPU</a:t>
                </a:r>
                <a:r>
                  <a:rPr lang="ja-JP" altLang="en-US"/>
                  <a:t>コード呼び出し</a:t>
                </a:r>
                <a:endParaRPr kumimoji="1" lang="ja-JP" altLang="en-US"/>
              </a:p>
            </p:txBody>
          </p:sp>
          <p:cxnSp>
            <p:nvCxnSpPr>
              <p:cNvPr id="45" name="直線矢印コネクタ 44">
                <a:extLst>
                  <a:ext uri="{FF2B5EF4-FFF2-40B4-BE49-F238E27FC236}">
                    <a16:creationId xmlns:a16="http://schemas.microsoft.com/office/drawing/2014/main" id="{EDA98D01-AD1A-A0EC-D9B5-DAA9E7634F38}"/>
                  </a:ext>
                </a:extLst>
              </p:cNvPr>
              <p:cNvCxnSpPr>
                <a:cxnSpLocks/>
                <a:stCxn id="44" idx="3"/>
                <a:endCxn id="43" idx="1"/>
              </p:cNvCxnSpPr>
              <p:nvPr/>
            </p:nvCxnSpPr>
            <p:spPr>
              <a:xfrm flipV="1">
                <a:off x="4607338" y="2544553"/>
                <a:ext cx="2363443" cy="573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60" name="コンテンツ プレースホルダー 2">
            <a:extLst>
              <a:ext uri="{FF2B5EF4-FFF2-40B4-BE49-F238E27FC236}">
                <a16:creationId xmlns:a16="http://schemas.microsoft.com/office/drawing/2014/main" id="{1FF1CE9F-BF0B-4154-BAEA-D4A6729590E6}"/>
              </a:ext>
            </a:extLst>
          </p:cNvPr>
          <p:cNvSpPr>
            <a:spLocks noGrp="1"/>
          </p:cNvSpPr>
          <p:nvPr>
            <p:ph idx="1"/>
          </p:nvPr>
        </p:nvSpPr>
        <p:spPr>
          <a:xfrm>
            <a:off x="838200" y="1545837"/>
            <a:ext cx="10515600" cy="572919"/>
          </a:xfrm>
        </p:spPr>
        <p:txBody>
          <a:bodyPr>
            <a:normAutofit/>
          </a:bodyPr>
          <a:lstStyle/>
          <a:p>
            <a:r>
              <a:rPr lang="ja-JP" altLang="en-US"/>
              <a:t>以下のような処理を行うよう実装した。</a:t>
            </a:r>
            <a:endParaRPr lang="en-US" altLang="ja-JP" dirty="0"/>
          </a:p>
        </p:txBody>
      </p:sp>
      <p:sp>
        <p:nvSpPr>
          <p:cNvPr id="6" name="テキスト ボックス 5">
            <a:extLst>
              <a:ext uri="{FF2B5EF4-FFF2-40B4-BE49-F238E27FC236}">
                <a16:creationId xmlns:a16="http://schemas.microsoft.com/office/drawing/2014/main" id="{5C5D4A24-E480-EC54-A59C-AFE4915F239D}"/>
              </a:ext>
            </a:extLst>
          </p:cNvPr>
          <p:cNvSpPr txBox="1"/>
          <p:nvPr/>
        </p:nvSpPr>
        <p:spPr>
          <a:xfrm>
            <a:off x="10976997" y="3676409"/>
            <a:ext cx="1105967" cy="646331"/>
          </a:xfrm>
          <a:prstGeom prst="rect">
            <a:avLst/>
          </a:prstGeom>
          <a:solidFill>
            <a:schemeClr val="tx2">
              <a:lumMod val="25000"/>
              <a:lumOff val="75000"/>
            </a:schemeClr>
          </a:solidFill>
        </p:spPr>
        <p:txBody>
          <a:bodyPr wrap="square" rtlCol="0">
            <a:spAutoFit/>
          </a:bodyPr>
          <a:lstStyle/>
          <a:p>
            <a:r>
              <a:rPr kumimoji="1" lang="ja-JP" altLang="en-US"/>
              <a:t>配列式を</a:t>
            </a:r>
            <a:br>
              <a:rPr kumimoji="1" lang="en-US" altLang="ja-JP" dirty="0"/>
            </a:br>
            <a:r>
              <a:rPr kumimoji="1" lang="ja-JP" altLang="en-US"/>
              <a:t>並列化</a:t>
            </a:r>
          </a:p>
        </p:txBody>
      </p:sp>
      <p:cxnSp>
        <p:nvCxnSpPr>
          <p:cNvPr id="8" name="直線矢印コネクタ 7">
            <a:extLst>
              <a:ext uri="{FF2B5EF4-FFF2-40B4-BE49-F238E27FC236}">
                <a16:creationId xmlns:a16="http://schemas.microsoft.com/office/drawing/2014/main" id="{68071843-351F-DFC9-D9C1-AD4527FD4CBB}"/>
              </a:ext>
            </a:extLst>
          </p:cNvPr>
          <p:cNvCxnSpPr>
            <a:stCxn id="6" idx="1"/>
            <a:endCxn id="49" idx="3"/>
          </p:cNvCxnSpPr>
          <p:nvPr/>
        </p:nvCxnSpPr>
        <p:spPr>
          <a:xfrm flipH="1" flipV="1">
            <a:off x="10475202" y="3995762"/>
            <a:ext cx="501795" cy="3813"/>
          </a:xfrm>
          <a:prstGeom prst="straightConnector1">
            <a:avLst/>
          </a:prstGeom>
          <a:ln w="38100">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10" name="テキスト ボックス 9">
            <a:extLst>
              <a:ext uri="{FF2B5EF4-FFF2-40B4-BE49-F238E27FC236}">
                <a16:creationId xmlns:a16="http://schemas.microsoft.com/office/drawing/2014/main" id="{5AA5B2AB-87D0-85EC-4F84-DC8FAF89863E}"/>
              </a:ext>
            </a:extLst>
          </p:cNvPr>
          <p:cNvSpPr txBox="1"/>
          <p:nvPr/>
        </p:nvSpPr>
        <p:spPr>
          <a:xfrm>
            <a:off x="11029950" y="5008985"/>
            <a:ext cx="1105967" cy="646331"/>
          </a:xfrm>
          <a:prstGeom prst="rect">
            <a:avLst/>
          </a:prstGeom>
          <a:solidFill>
            <a:schemeClr val="tx2">
              <a:lumMod val="25000"/>
              <a:lumOff val="75000"/>
            </a:schemeClr>
          </a:solidFill>
        </p:spPr>
        <p:txBody>
          <a:bodyPr wrap="square" rtlCol="0">
            <a:spAutoFit/>
          </a:bodyPr>
          <a:lstStyle/>
          <a:p>
            <a:r>
              <a:rPr lang="ja-JP" altLang="en-US"/>
              <a:t>ループ</a:t>
            </a:r>
            <a:r>
              <a:rPr kumimoji="1" lang="ja-JP" altLang="en-US"/>
              <a:t>を</a:t>
            </a:r>
            <a:br>
              <a:rPr kumimoji="1" lang="en-US" altLang="ja-JP" dirty="0"/>
            </a:br>
            <a:r>
              <a:rPr kumimoji="1" lang="ja-JP" altLang="en-US"/>
              <a:t>並列化</a:t>
            </a:r>
          </a:p>
        </p:txBody>
      </p:sp>
      <p:cxnSp>
        <p:nvCxnSpPr>
          <p:cNvPr id="11" name="直線矢印コネクタ 10">
            <a:extLst>
              <a:ext uri="{FF2B5EF4-FFF2-40B4-BE49-F238E27FC236}">
                <a16:creationId xmlns:a16="http://schemas.microsoft.com/office/drawing/2014/main" id="{CA5E026E-BB62-C7E1-AFE2-10872ACDA7FE}"/>
              </a:ext>
            </a:extLst>
          </p:cNvPr>
          <p:cNvCxnSpPr>
            <a:cxnSpLocks/>
            <a:stCxn id="10" idx="1"/>
            <a:endCxn id="46" idx="3"/>
          </p:cNvCxnSpPr>
          <p:nvPr/>
        </p:nvCxnSpPr>
        <p:spPr>
          <a:xfrm flipH="1" flipV="1">
            <a:off x="10475202" y="4864274"/>
            <a:ext cx="554748" cy="467877"/>
          </a:xfrm>
          <a:prstGeom prst="straightConnector1">
            <a:avLst/>
          </a:prstGeom>
          <a:ln w="38100">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14" name="直線矢印コネクタ 13">
            <a:extLst>
              <a:ext uri="{FF2B5EF4-FFF2-40B4-BE49-F238E27FC236}">
                <a16:creationId xmlns:a16="http://schemas.microsoft.com/office/drawing/2014/main" id="{678E31AD-81B5-F044-9268-3EBA7324F52A}"/>
              </a:ext>
            </a:extLst>
          </p:cNvPr>
          <p:cNvCxnSpPr>
            <a:stCxn id="10" idx="1"/>
            <a:endCxn id="43" idx="3"/>
          </p:cNvCxnSpPr>
          <p:nvPr/>
        </p:nvCxnSpPr>
        <p:spPr>
          <a:xfrm flipH="1">
            <a:off x="10475202" y="5332151"/>
            <a:ext cx="554748" cy="482665"/>
          </a:xfrm>
          <a:prstGeom prst="straightConnector1">
            <a:avLst/>
          </a:prstGeom>
          <a:ln w="38100">
            <a:solidFill>
              <a:schemeClr val="bg1"/>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009309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4264</TotalTime>
  <Words>4875</Words>
  <Application>Microsoft Macintosh PowerPoint</Application>
  <PresentationFormat>ワイド画面</PresentationFormat>
  <Paragraphs>504</Paragraphs>
  <Slides>29</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IPAexMincho</vt:lpstr>
      <vt:lpstr>游ゴシック</vt:lpstr>
      <vt:lpstr>游ゴシック Light</vt:lpstr>
      <vt:lpstr>Arial</vt:lpstr>
      <vt:lpstr>Menlo</vt:lpstr>
      <vt:lpstr>Wingdings</vt:lpstr>
      <vt:lpstr>Office テーマ</vt:lpstr>
      <vt:lpstr>GPU化都市気象コードにおける ドライミスト効果機能の拡張</vt:lpstr>
      <vt:lpstr>研究背景</vt:lpstr>
      <vt:lpstr>研究背景</vt:lpstr>
      <vt:lpstr>GPU版City-LESに関する先行研究</vt:lpstr>
      <vt:lpstr>研究目的</vt:lpstr>
      <vt:lpstr>実装言語の選択</vt:lpstr>
      <vt:lpstr>実装言語の選択</vt:lpstr>
      <vt:lpstr>実装言語の選択</vt:lpstr>
      <vt:lpstr>ドライミストの計算の実装</vt:lpstr>
      <vt:lpstr>ドライミストの計算の実装</vt:lpstr>
      <vt:lpstr>性能評価</vt:lpstr>
      <vt:lpstr>性能評価の実行環境</vt:lpstr>
      <vt:lpstr>性能評価の実行環境</vt:lpstr>
      <vt:lpstr>計算リソースの分割方法</vt:lpstr>
      <vt:lpstr>問題設定</vt:lpstr>
      <vt:lpstr>Cygnusでの性能評価</vt:lpstr>
      <vt:lpstr>Cygnusでの性能評価</vt:lpstr>
      <vt:lpstr>Cygnusでの性能評価</vt:lpstr>
      <vt:lpstr>Pegasusでの性能評価</vt:lpstr>
      <vt:lpstr>Pegasusでの性能評価</vt:lpstr>
      <vt:lpstr>Pegasusでの性能評価</vt:lpstr>
      <vt:lpstr>Pegasusでの性能評価</vt:lpstr>
      <vt:lpstr>結論</vt:lpstr>
      <vt:lpstr>図</vt:lpstr>
      <vt:lpstr>図2</vt:lpstr>
      <vt:lpstr>図3</vt:lpstr>
      <vt:lpstr>図4</vt:lpstr>
      <vt:lpstr>図5</vt:lpstr>
      <vt:lpstr>図6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阿部　崇人</dc:creator>
  <cp:lastModifiedBy> 阿部　崇人</cp:lastModifiedBy>
  <cp:revision>20</cp:revision>
  <dcterms:created xsi:type="dcterms:W3CDTF">2025-02-06T04:21:50Z</dcterms:created>
  <dcterms:modified xsi:type="dcterms:W3CDTF">2025-02-10T08:45:00Z</dcterms:modified>
</cp:coreProperties>
</file>