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1" r:id="rId6"/>
    <p:sldId id="262" r:id="rId7"/>
    <p:sldId id="263" r:id="rId8"/>
    <p:sldId id="267" r:id="rId9"/>
    <p:sldId id="264" r:id="rId10"/>
    <p:sldId id="265" r:id="rId11"/>
    <p:sldId id="266" r:id="rId12"/>
  </p:sldIdLst>
  <p:sldSz cx="12192000" cy="6858000"/>
  <p:notesSz cx="6858000" cy="9144000"/>
  <p:defaultTextStyle>
    <a:defPPr>
      <a:defRPr lang="en-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64"/>
    <p:restoredTop sz="74521"/>
  </p:normalViewPr>
  <p:slideViewPr>
    <p:cSldViewPr snapToGrid="0">
      <p:cViewPr varScale="1">
        <p:scale>
          <a:sx n="100" d="100"/>
          <a:sy n="100" d="100"/>
        </p:scale>
        <p:origin x="170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JP"/>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1667A2-3ECB-FE4C-B3C4-4C3A1D2E5EE7}" type="datetimeFigureOut">
              <a:rPr lang="en-JP" smtClean="0"/>
              <a:t>2025/02/10</a:t>
            </a:fld>
            <a:endParaRPr lang="en-JP"/>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JP"/>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JP"/>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C33AFB-D3E7-AA4C-AD03-1F647C70D356}" type="slidenum">
              <a:rPr lang="en-JP" smtClean="0"/>
              <a:t>‹#›</a:t>
            </a:fld>
            <a:endParaRPr lang="en-JP"/>
          </a:p>
        </p:txBody>
      </p:sp>
    </p:spTree>
    <p:extLst>
      <p:ext uri="{BB962C8B-B14F-4D97-AF65-F5344CB8AC3E}">
        <p14:creationId xmlns:p14="http://schemas.microsoft.com/office/powerpoint/2010/main" val="129767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P" dirty="0"/>
              <a:t>GPU・CPU一体型モジュールにおけるUnified Memory使用時の性能評価と題しまして、情報科学類情報システム主専攻の吉田智が発表させていたただきます。</a:t>
            </a:r>
          </a:p>
          <a:p>
            <a:endParaRPr lang="en-JP" dirty="0"/>
          </a:p>
        </p:txBody>
      </p:sp>
      <p:sp>
        <p:nvSpPr>
          <p:cNvPr id="4" name="Slide Number Placeholder 3"/>
          <p:cNvSpPr>
            <a:spLocks noGrp="1"/>
          </p:cNvSpPr>
          <p:nvPr>
            <p:ph type="sldNum" sz="quarter" idx="5"/>
          </p:nvPr>
        </p:nvSpPr>
        <p:spPr/>
        <p:txBody>
          <a:bodyPr/>
          <a:lstStyle/>
          <a:p>
            <a:fld id="{ADC33AFB-D3E7-AA4C-AD03-1F647C70D356}" type="slidenum">
              <a:rPr lang="en-JP" smtClean="0"/>
              <a:t>1</a:t>
            </a:fld>
            <a:endParaRPr lang="en-JP"/>
          </a:p>
        </p:txBody>
      </p:sp>
    </p:spTree>
    <p:extLst>
      <p:ext uri="{BB962C8B-B14F-4D97-AF65-F5344CB8AC3E}">
        <p14:creationId xmlns:p14="http://schemas.microsoft.com/office/powerpoint/2010/main" val="3386764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P" dirty="0"/>
              <a:t>続いて姫野ベンチマークの評価です</a:t>
            </a:r>
          </a:p>
          <a:p>
            <a:r>
              <a:rPr lang="en-JP" dirty="0"/>
              <a:t>右のグラフに結果を示します。</a:t>
            </a:r>
          </a:p>
          <a:p>
            <a:r>
              <a:rPr lang="en-JP" dirty="0"/>
              <a:t>縦軸が演算性能</a:t>
            </a:r>
            <a:r>
              <a:rPr lang="ja-JP" altLang="en-US"/>
              <a:t>です。</a:t>
            </a:r>
            <a:r>
              <a:rPr lang="en-JP" dirty="0"/>
              <a:t>青色の棒グラフがUM使用しないもの、オレンジ色がMMを使用したもの、緑がSAMを使用したものの結果です。</a:t>
            </a:r>
          </a:p>
          <a:p>
            <a:r>
              <a:rPr lang="en-JP" dirty="0"/>
              <a:t>SAMバージョンでは、UMを使用しないものと比べて１００GFLOPSほど性能が低下しました。またMMのものと比べても80程低下しました。</a:t>
            </a:r>
          </a:p>
          <a:p>
            <a:r>
              <a:rPr lang="en-JP" dirty="0"/>
              <a:t>これはSAM上でのGPUからGPUメモリへのアクセスの性能が他と比べて若干低いこと。</a:t>
            </a:r>
          </a:p>
          <a:p>
            <a:r>
              <a:rPr lang="en-JP" dirty="0"/>
              <a:t>CPUからGPUへのデータ通信が一番最初だけにしかなく、通信が早いSAMの強みが現れなかったことが要因として挙げられrす。</a:t>
            </a:r>
          </a:p>
          <a:p>
            <a:r>
              <a:rPr lang="en-JP" dirty="0"/>
              <a:t>一方で、姫野ベンチマークの性質上MMでも明示的な制御が必要でしたが、SAMではそれも不要となっており、生産性はより改善されたと言えます。</a:t>
            </a:r>
          </a:p>
        </p:txBody>
      </p:sp>
      <p:sp>
        <p:nvSpPr>
          <p:cNvPr id="4" name="Slide Number Placeholder 3"/>
          <p:cNvSpPr>
            <a:spLocks noGrp="1"/>
          </p:cNvSpPr>
          <p:nvPr>
            <p:ph type="sldNum" sz="quarter" idx="5"/>
          </p:nvPr>
        </p:nvSpPr>
        <p:spPr/>
        <p:txBody>
          <a:bodyPr/>
          <a:lstStyle/>
          <a:p>
            <a:fld id="{ADC33AFB-D3E7-AA4C-AD03-1F647C70D356}" type="slidenum">
              <a:rPr lang="en-JP" smtClean="0"/>
              <a:t>10</a:t>
            </a:fld>
            <a:endParaRPr lang="en-JP"/>
          </a:p>
        </p:txBody>
      </p:sp>
    </p:spTree>
    <p:extLst>
      <p:ext uri="{BB962C8B-B14F-4D97-AF65-F5344CB8AC3E}">
        <p14:creationId xmlns:p14="http://schemas.microsoft.com/office/powerpoint/2010/main" val="2834116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DC33AFB-D3E7-AA4C-AD03-1F647C70D356}" type="slidenum">
              <a:rPr lang="en-JP" smtClean="0"/>
              <a:t>11</a:t>
            </a:fld>
            <a:endParaRPr lang="en-JP"/>
          </a:p>
        </p:txBody>
      </p:sp>
    </p:spTree>
    <p:extLst>
      <p:ext uri="{BB962C8B-B14F-4D97-AF65-F5344CB8AC3E}">
        <p14:creationId xmlns:p14="http://schemas.microsoft.com/office/powerpoint/2010/main" val="2493567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P" dirty="0"/>
              <a:t>最初に研究背景について説明します。</a:t>
            </a:r>
          </a:p>
          <a:p>
            <a:r>
              <a:rPr lang="en-JP" dirty="0"/>
              <a:t>近年の高性能計算分野ではGPU (Graphical Processing Unit) の利用が拡大しています。</a:t>
            </a:r>
          </a:p>
          <a:p>
            <a:r>
              <a:rPr lang="en-JP" dirty="0"/>
              <a:t>GPUは並列処理によって高い演算性能と電力効率を実現しており、</a:t>
            </a:r>
          </a:p>
          <a:p>
            <a:r>
              <a:rPr lang="en-JP" dirty="0"/>
              <a:t>プログラム全体を高速化させる演算加速装置として使用されています。</a:t>
            </a:r>
          </a:p>
          <a:p>
            <a:r>
              <a:rPr lang="en-JP" dirty="0"/>
              <a:t>しかしGPUが保有するメモリの管理が追加で必要となるほか、</a:t>
            </a:r>
          </a:p>
          <a:p>
            <a:r>
              <a:rPr lang="en-JP" dirty="0"/>
              <a:t>GPUで計算するためのCPU-GPU間の明示的なデータ通信制御が必要となるため、</a:t>
            </a:r>
          </a:p>
          <a:p>
            <a:r>
              <a:rPr lang="en-JP" dirty="0"/>
              <a:t>GPUはプログラムの開発を複雑化させて生産性を落とす要因となっています。</a:t>
            </a:r>
          </a:p>
          <a:p>
            <a:endParaRPr lang="en-JP" dirty="0"/>
          </a:p>
          <a:p>
            <a:r>
              <a:rPr lang="en-JP" dirty="0"/>
              <a:t>GPU向けの開発環境であるCUDAでは、Unified Memoryと呼ばれる機能を提供されています。</a:t>
            </a:r>
          </a:p>
          <a:p>
            <a:r>
              <a:rPr lang="en-JP" dirty="0"/>
              <a:t>メモリ管理の簡略化や通信自動化によって生産性を改善することが可能である一方、</a:t>
            </a:r>
          </a:p>
          <a:p>
            <a:r>
              <a:rPr lang="en-JP" dirty="0"/>
              <a:t>通信性能を落としてプログラム全体の性能悪化をもたらすというデメリットがあります。</a:t>
            </a:r>
          </a:p>
        </p:txBody>
      </p:sp>
      <p:sp>
        <p:nvSpPr>
          <p:cNvPr id="4" name="Slide Number Placeholder 3"/>
          <p:cNvSpPr>
            <a:spLocks noGrp="1"/>
          </p:cNvSpPr>
          <p:nvPr>
            <p:ph type="sldNum" sz="quarter" idx="5"/>
          </p:nvPr>
        </p:nvSpPr>
        <p:spPr/>
        <p:txBody>
          <a:bodyPr/>
          <a:lstStyle/>
          <a:p>
            <a:fld id="{ADC33AFB-D3E7-AA4C-AD03-1F647C70D356}" type="slidenum">
              <a:rPr lang="en-JP" smtClean="0"/>
              <a:t>2</a:t>
            </a:fld>
            <a:endParaRPr lang="en-JP"/>
          </a:p>
        </p:txBody>
      </p:sp>
    </p:spTree>
    <p:extLst>
      <p:ext uri="{BB962C8B-B14F-4D97-AF65-F5344CB8AC3E}">
        <p14:creationId xmlns:p14="http://schemas.microsoft.com/office/powerpoint/2010/main" val="237659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P" dirty="0"/>
              <a:t>GH200はNVIDIA社が開発したGPUとCPUを高速なバスを介して結合させた一体化モジュールです。</a:t>
            </a:r>
          </a:p>
          <a:p>
            <a:r>
              <a:rPr lang="en-JP" dirty="0"/>
              <a:t>右の図に示すように1つの小さな基板にCPUとGPUのチップをはめ込んだ構造になっています。</a:t>
            </a:r>
          </a:p>
          <a:p>
            <a:r>
              <a:rPr lang="en-JP" dirty="0"/>
              <a:t>GH200ではSystem-Allocated Memoryと呼ばれる新しいUnified Memoryが提供されており、</a:t>
            </a:r>
          </a:p>
          <a:p>
            <a:r>
              <a:rPr lang="en-JP" dirty="0"/>
              <a:t>従来のものが抱える通信性能の悪化を改善するための高速化が施されております。</a:t>
            </a:r>
          </a:p>
          <a:p>
            <a:r>
              <a:rPr lang="en-JP" dirty="0"/>
              <a:t>またメモリ領域の初期化を行なった側のメモリにデータを格納するFirst Touchや、</a:t>
            </a:r>
          </a:p>
          <a:p>
            <a:r>
              <a:rPr lang="en-JP" dirty="0"/>
              <a:t>一定以上のアクセスによってアクセスした側にデータを移動させるMigrationといったアクセス性能を改善するための機能もあります。</a:t>
            </a:r>
          </a:p>
          <a:p>
            <a:r>
              <a:rPr lang="en-JP" dirty="0"/>
              <a:t>このことから、GH200上のUMを活用することで生産性と性能を両立するプログラミングの実現が期待できると考えております。</a:t>
            </a:r>
          </a:p>
          <a:p>
            <a:endParaRPr lang="en-JP" dirty="0"/>
          </a:p>
        </p:txBody>
      </p:sp>
      <p:sp>
        <p:nvSpPr>
          <p:cNvPr id="4" name="Slide Number Placeholder 3"/>
          <p:cNvSpPr>
            <a:spLocks noGrp="1"/>
          </p:cNvSpPr>
          <p:nvPr>
            <p:ph type="sldNum" sz="quarter" idx="5"/>
          </p:nvPr>
        </p:nvSpPr>
        <p:spPr/>
        <p:txBody>
          <a:bodyPr/>
          <a:lstStyle/>
          <a:p>
            <a:fld id="{ADC33AFB-D3E7-AA4C-AD03-1F647C70D356}" type="slidenum">
              <a:rPr lang="en-JP" smtClean="0"/>
              <a:t>3</a:t>
            </a:fld>
            <a:endParaRPr lang="en-JP"/>
          </a:p>
        </p:txBody>
      </p:sp>
    </p:spTree>
    <p:extLst>
      <p:ext uri="{BB962C8B-B14F-4D97-AF65-F5344CB8AC3E}">
        <p14:creationId xmlns:p14="http://schemas.microsoft.com/office/powerpoint/2010/main" val="266796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P" dirty="0"/>
              <a:t>そこで本研究では</a:t>
            </a:r>
          </a:p>
          <a:p>
            <a:r>
              <a:rPr lang="en-JP" dirty="0"/>
              <a:t>GH200のUM</a:t>
            </a:r>
            <a:r>
              <a:rPr lang="ja-JP" altLang="en-US"/>
              <a:t>がプログラム内のメモリアクセスに与える影響について分析しました。</a:t>
            </a:r>
            <a:endParaRPr lang="en-US" altLang="ja-JP" dirty="0"/>
          </a:p>
          <a:p>
            <a:r>
              <a:rPr lang="en-JP" dirty="0"/>
              <a:t>主に様々なアクセスパターンにおける性能の測定や、First Touchなどの機能の動作や影響について調査しました。</a:t>
            </a:r>
          </a:p>
          <a:p>
            <a:r>
              <a:rPr lang="en-JP" dirty="0"/>
              <a:t>また既存のシステムとGH200を搭載したシステム両方でUMを使用したプログラムを実行し比較して評価を行いました。</a:t>
            </a:r>
          </a:p>
          <a:p>
            <a:endParaRPr lang="en-JP" dirty="0"/>
          </a:p>
          <a:p>
            <a:r>
              <a:rPr lang="en-JP" dirty="0"/>
              <a:t>本研究の目的は</a:t>
            </a:r>
          </a:p>
          <a:p>
            <a:r>
              <a:rPr lang="en-JP" dirty="0"/>
              <a:t>どのようなプログラムであればGH200の恩恵を受けられるか、性能を改善できるか示すこと、</a:t>
            </a:r>
          </a:p>
          <a:p>
            <a:r>
              <a:rPr lang="en-JP" dirty="0"/>
              <a:t>既存のシステムおよび従来のUMと性能や生産性を比較し、GH200の有効性を評価することです。</a:t>
            </a:r>
          </a:p>
        </p:txBody>
      </p:sp>
      <p:sp>
        <p:nvSpPr>
          <p:cNvPr id="4" name="Slide Number Placeholder 3"/>
          <p:cNvSpPr>
            <a:spLocks noGrp="1"/>
          </p:cNvSpPr>
          <p:nvPr>
            <p:ph type="sldNum" sz="quarter" idx="5"/>
          </p:nvPr>
        </p:nvSpPr>
        <p:spPr/>
        <p:txBody>
          <a:bodyPr/>
          <a:lstStyle/>
          <a:p>
            <a:fld id="{ADC33AFB-D3E7-AA4C-AD03-1F647C70D356}" type="slidenum">
              <a:rPr lang="en-JP" smtClean="0"/>
              <a:t>4</a:t>
            </a:fld>
            <a:endParaRPr lang="en-JP"/>
          </a:p>
        </p:txBody>
      </p:sp>
    </p:spTree>
    <p:extLst>
      <p:ext uri="{BB962C8B-B14F-4D97-AF65-F5344CB8AC3E}">
        <p14:creationId xmlns:p14="http://schemas.microsoft.com/office/powerpoint/2010/main" val="662430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P" dirty="0"/>
              <a:t>評価のために行った主な実験について説明します。</a:t>
            </a:r>
          </a:p>
          <a:p>
            <a:r>
              <a:rPr lang="en-JP" dirty="0"/>
              <a:t>1つ目はSAM上のメモリアクセス性能の測定です。</a:t>
            </a:r>
          </a:p>
          <a:p>
            <a:r>
              <a:rPr lang="en-JP" dirty="0"/>
              <a:t>右の図に示す(1)~(8)の8つのアクセスパターンにおけるSAM上での性能を測定しました。</a:t>
            </a:r>
          </a:p>
          <a:p>
            <a:r>
              <a:rPr lang="en-JP" dirty="0"/>
              <a:t>First Touchを用いて2つの配列をどちらかのメモリに格納させ、配列のコピーによってメモリアクセスを行わせました。</a:t>
            </a:r>
          </a:p>
          <a:p>
            <a:r>
              <a:rPr lang="en-JP" dirty="0"/>
              <a:t>連続して200回のメモリアクセスを行い1回1回の性能を測定しました。これを1つの実験として10回実験を行いました。</a:t>
            </a:r>
          </a:p>
          <a:p>
            <a:r>
              <a:rPr lang="en-JP" dirty="0"/>
              <a:t>測定結果からUMを使用した場合の性能の変化について評価しました</a:t>
            </a:r>
          </a:p>
          <a:p>
            <a:r>
              <a:rPr lang="en-JP" dirty="0"/>
              <a:t>またMigrationの動作や影響についても評価しました。</a:t>
            </a:r>
          </a:p>
        </p:txBody>
      </p:sp>
      <p:sp>
        <p:nvSpPr>
          <p:cNvPr id="4" name="Slide Number Placeholder 3"/>
          <p:cNvSpPr>
            <a:spLocks noGrp="1"/>
          </p:cNvSpPr>
          <p:nvPr>
            <p:ph type="sldNum" sz="quarter" idx="5"/>
          </p:nvPr>
        </p:nvSpPr>
        <p:spPr/>
        <p:txBody>
          <a:bodyPr/>
          <a:lstStyle/>
          <a:p>
            <a:fld id="{ADC33AFB-D3E7-AA4C-AD03-1F647C70D356}" type="slidenum">
              <a:rPr lang="en-JP" smtClean="0"/>
              <a:t>5</a:t>
            </a:fld>
            <a:endParaRPr lang="en-JP"/>
          </a:p>
        </p:txBody>
      </p:sp>
    </p:spTree>
    <p:extLst>
      <p:ext uri="{BB962C8B-B14F-4D97-AF65-F5344CB8AC3E}">
        <p14:creationId xmlns:p14="http://schemas.microsoft.com/office/powerpoint/2010/main" val="2912193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P" dirty="0"/>
              <a:t>2つ目は姫野ベンチマークのGPUでの実行です。</a:t>
            </a:r>
          </a:p>
          <a:p>
            <a:r>
              <a:rPr lang="en-JP" dirty="0"/>
              <a:t>姫野ベンチマークは流体力学などで重要であるポアソン方程式の求解速度から演算性能を測定するベンチマークです。</a:t>
            </a:r>
          </a:p>
          <a:p>
            <a:r>
              <a:rPr lang="en-JP" dirty="0"/>
              <a:t>測定する計算機のメモリ性能に結果が大きく依存することが知られています。</a:t>
            </a:r>
          </a:p>
          <a:p>
            <a:r>
              <a:rPr lang="en-JP" dirty="0"/>
              <a:t>今回はUMを使わない通常のバージョン、従来のUMであるManaged Memoryを使用したバージョン、</a:t>
            </a:r>
          </a:p>
          <a:p>
            <a:r>
              <a:rPr lang="en-JP" dirty="0"/>
              <a:t>GH200のSAMを使用したバージョンの3バージョンのGPU化ベンチマークを作成しました</a:t>
            </a:r>
          </a:p>
          <a:p>
            <a:endParaRPr lang="en-JP" dirty="0"/>
          </a:p>
          <a:p>
            <a:r>
              <a:rPr lang="en-JP" dirty="0"/>
              <a:t>実験では既存システムには通常バージョンとMMバージョンを、GH200搭載システムには3つ全てを実行させました。</a:t>
            </a:r>
          </a:p>
          <a:p>
            <a:r>
              <a:rPr lang="en-JP" dirty="0"/>
              <a:t>実験はそれぞれ10回行い、その平均を結果としました。得られた結果から評価を行いました。</a:t>
            </a:r>
          </a:p>
          <a:p>
            <a:endParaRPr lang="en-JP" dirty="0"/>
          </a:p>
          <a:p>
            <a:endParaRPr lang="en-JP" dirty="0"/>
          </a:p>
          <a:p>
            <a:endParaRPr lang="en-JP" dirty="0"/>
          </a:p>
        </p:txBody>
      </p:sp>
      <p:sp>
        <p:nvSpPr>
          <p:cNvPr id="4" name="Slide Number Placeholder 3"/>
          <p:cNvSpPr>
            <a:spLocks noGrp="1"/>
          </p:cNvSpPr>
          <p:nvPr>
            <p:ph type="sldNum" sz="quarter" idx="5"/>
          </p:nvPr>
        </p:nvSpPr>
        <p:spPr/>
        <p:txBody>
          <a:bodyPr/>
          <a:lstStyle/>
          <a:p>
            <a:fld id="{ADC33AFB-D3E7-AA4C-AD03-1F647C70D356}" type="slidenum">
              <a:rPr lang="en-JP" smtClean="0"/>
              <a:t>6</a:t>
            </a:fld>
            <a:endParaRPr lang="en-JP"/>
          </a:p>
        </p:txBody>
      </p:sp>
    </p:spTree>
    <p:extLst>
      <p:ext uri="{BB962C8B-B14F-4D97-AF65-F5344CB8AC3E}">
        <p14:creationId xmlns:p14="http://schemas.microsoft.com/office/powerpoint/2010/main" val="84412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P" dirty="0"/>
              <a:t>実験環境として本研究ではMiyabiとPegasusを使用しました。</a:t>
            </a:r>
          </a:p>
          <a:p>
            <a:r>
              <a:rPr lang="en-JP" dirty="0"/>
              <a:t>Miyabiは筑波大学計算科学研究センターと東京大学情報基盤センターが共同運営する最先端HPC基盤施設が運用するGH200を搭載したスパコンです。</a:t>
            </a:r>
          </a:p>
          <a:p>
            <a:r>
              <a:rPr lang="en-JP" dirty="0"/>
              <a:t>本研究ではGH200搭載システムとして使用しました。</a:t>
            </a:r>
          </a:p>
          <a:p>
            <a:endParaRPr lang="en-JP" dirty="0"/>
          </a:p>
          <a:p>
            <a:r>
              <a:rPr lang="en-JP" dirty="0"/>
              <a:t>Pegasusは筑波大学計算科学研究センターが運用するスパコンです。</a:t>
            </a:r>
          </a:p>
          <a:p>
            <a:r>
              <a:rPr lang="en-JP" dirty="0"/>
              <a:t>こちらはGPU CPUを独立した部品として接続した既存の形態のシステムです。</a:t>
            </a:r>
          </a:p>
          <a:p>
            <a:r>
              <a:rPr lang="en-JP" dirty="0"/>
              <a:t>GPUとしてGH200のGPUと同じアーキテクチャを持つH100を搭載しています。</a:t>
            </a:r>
          </a:p>
          <a:p>
            <a:endParaRPr lang="en-JP" dirty="0"/>
          </a:p>
          <a:p>
            <a:r>
              <a:rPr lang="en-JP" dirty="0"/>
              <a:t>本研究ではどちらも1ノードを使用して実験しました。</a:t>
            </a:r>
          </a:p>
          <a:p>
            <a:endParaRPr lang="en-JP" dirty="0"/>
          </a:p>
        </p:txBody>
      </p:sp>
      <p:sp>
        <p:nvSpPr>
          <p:cNvPr id="4" name="Slide Number Placeholder 3"/>
          <p:cNvSpPr>
            <a:spLocks noGrp="1"/>
          </p:cNvSpPr>
          <p:nvPr>
            <p:ph type="sldNum" sz="quarter" idx="5"/>
          </p:nvPr>
        </p:nvSpPr>
        <p:spPr/>
        <p:txBody>
          <a:bodyPr/>
          <a:lstStyle/>
          <a:p>
            <a:fld id="{ADC33AFB-D3E7-AA4C-AD03-1F647C70D356}" type="slidenum">
              <a:rPr lang="en-JP" smtClean="0"/>
              <a:t>7</a:t>
            </a:fld>
            <a:endParaRPr lang="en-JP"/>
          </a:p>
        </p:txBody>
      </p:sp>
    </p:spTree>
    <p:extLst>
      <p:ext uri="{BB962C8B-B14F-4D97-AF65-F5344CB8AC3E}">
        <p14:creationId xmlns:p14="http://schemas.microsoft.com/office/powerpoint/2010/main" val="3183754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P" dirty="0"/>
              <a:t>まず1つ目のSAMのメモリ性能測定の結果について説明します。</a:t>
            </a:r>
          </a:p>
          <a:p>
            <a:r>
              <a:rPr lang="en-JP" dirty="0"/>
              <a:t>右のグラフにアクセスパターン(4)の結果を示します。</a:t>
            </a:r>
          </a:p>
          <a:p>
            <a:r>
              <a:rPr lang="en-JP" dirty="0"/>
              <a:t>縦軸がメモリ性能であるバンド幅で、横軸が何回目の測定であるかを表しています。</a:t>
            </a:r>
          </a:p>
          <a:p>
            <a:r>
              <a:rPr lang="en-JP" dirty="0"/>
              <a:t>10回の実験のグラフを重ねて表示しています。</a:t>
            </a:r>
          </a:p>
          <a:p>
            <a:r>
              <a:rPr lang="en-JP" dirty="0"/>
              <a:t>試行によってばらつきがあるものの、およそ300GB/sほどの性能が確認できます。</a:t>
            </a:r>
          </a:p>
          <a:p>
            <a:r>
              <a:rPr lang="en-JP" dirty="0"/>
              <a:t>これはGPUからGPUへの明示的な通信における実測性能に匹敵します。</a:t>
            </a:r>
          </a:p>
          <a:p>
            <a:endParaRPr lang="en-JP" dirty="0"/>
          </a:p>
          <a:p>
            <a:r>
              <a:rPr lang="en-JP" dirty="0"/>
              <a:t>このことからSAMではMMの通信の悪化を改善しており、</a:t>
            </a:r>
          </a:p>
          <a:p>
            <a:r>
              <a:rPr lang="en-JP" dirty="0"/>
              <a:t>GPUからCPUへの通信の多いプログラムに非常に恩恵があると言えます。</a:t>
            </a:r>
          </a:p>
        </p:txBody>
      </p:sp>
      <p:sp>
        <p:nvSpPr>
          <p:cNvPr id="4" name="Slide Number Placeholder 3"/>
          <p:cNvSpPr>
            <a:spLocks noGrp="1"/>
          </p:cNvSpPr>
          <p:nvPr>
            <p:ph type="sldNum" sz="quarter" idx="5"/>
          </p:nvPr>
        </p:nvSpPr>
        <p:spPr/>
        <p:txBody>
          <a:bodyPr/>
          <a:lstStyle/>
          <a:p>
            <a:fld id="{ADC33AFB-D3E7-AA4C-AD03-1F647C70D356}" type="slidenum">
              <a:rPr lang="en-JP" smtClean="0"/>
              <a:t>8</a:t>
            </a:fld>
            <a:endParaRPr lang="en-JP"/>
          </a:p>
        </p:txBody>
      </p:sp>
    </p:spTree>
    <p:extLst>
      <p:ext uri="{BB962C8B-B14F-4D97-AF65-F5344CB8AC3E}">
        <p14:creationId xmlns:p14="http://schemas.microsoft.com/office/powerpoint/2010/main" val="1424076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P" dirty="0"/>
              <a:t>次にアクセスパターン(5)の結果を右のグラフに示します。</a:t>
            </a:r>
          </a:p>
          <a:p>
            <a:r>
              <a:rPr lang="en-JP" dirty="0"/>
              <a:t>試行によって多少のばらつきがあるものの徐々に性能が上昇し50~60回目で最高地点に到達する傾向が見られます。</a:t>
            </a:r>
          </a:p>
          <a:p>
            <a:r>
              <a:rPr lang="en-JP" dirty="0"/>
              <a:t>これはMigrationによってデータがGPUメモリに移動したものによると言えます。</a:t>
            </a:r>
          </a:p>
          <a:p>
            <a:r>
              <a:rPr lang="en-JP" dirty="0"/>
              <a:t>またこの傾向からMigrationでは少しずつデータを移動させていることが確認できます。</a:t>
            </a:r>
          </a:p>
          <a:p>
            <a:endParaRPr lang="en-JP" dirty="0"/>
          </a:p>
          <a:p>
            <a:r>
              <a:rPr lang="en-JP" dirty="0"/>
              <a:t>このことからMigrationによってGPUのメモリアクセスを高速化しつつ、CPUからのアクセス性能も改善することで</a:t>
            </a:r>
          </a:p>
          <a:p>
            <a:r>
              <a:rPr lang="en-JP" dirty="0"/>
              <a:t>通信の多いプログラムの性能を改善が期待できると言えます。</a:t>
            </a:r>
          </a:p>
        </p:txBody>
      </p:sp>
      <p:sp>
        <p:nvSpPr>
          <p:cNvPr id="4" name="Slide Number Placeholder 3"/>
          <p:cNvSpPr>
            <a:spLocks noGrp="1"/>
          </p:cNvSpPr>
          <p:nvPr>
            <p:ph type="sldNum" sz="quarter" idx="5"/>
          </p:nvPr>
        </p:nvSpPr>
        <p:spPr/>
        <p:txBody>
          <a:bodyPr/>
          <a:lstStyle/>
          <a:p>
            <a:fld id="{ADC33AFB-D3E7-AA4C-AD03-1F647C70D356}" type="slidenum">
              <a:rPr lang="en-JP" smtClean="0"/>
              <a:t>9</a:t>
            </a:fld>
            <a:endParaRPr lang="en-JP"/>
          </a:p>
        </p:txBody>
      </p:sp>
    </p:spTree>
    <p:extLst>
      <p:ext uri="{BB962C8B-B14F-4D97-AF65-F5344CB8AC3E}">
        <p14:creationId xmlns:p14="http://schemas.microsoft.com/office/powerpoint/2010/main" val="342287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3EB8-D3C1-DF8F-C891-E30272B55A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JP"/>
          </a:p>
        </p:txBody>
      </p:sp>
      <p:sp>
        <p:nvSpPr>
          <p:cNvPr id="3" name="Subtitle 2">
            <a:extLst>
              <a:ext uri="{FF2B5EF4-FFF2-40B4-BE49-F238E27FC236}">
                <a16:creationId xmlns:a16="http://schemas.microsoft.com/office/drawing/2014/main" id="{F667406E-AEB4-BFC7-8D81-CAA74A7E1D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JP"/>
          </a:p>
        </p:txBody>
      </p:sp>
      <p:sp>
        <p:nvSpPr>
          <p:cNvPr id="4" name="Date Placeholder 3">
            <a:extLst>
              <a:ext uri="{FF2B5EF4-FFF2-40B4-BE49-F238E27FC236}">
                <a16:creationId xmlns:a16="http://schemas.microsoft.com/office/drawing/2014/main" id="{18EC1D4F-7AE7-6939-3E50-2FF0BD989AFA}"/>
              </a:ext>
            </a:extLst>
          </p:cNvPr>
          <p:cNvSpPr>
            <a:spLocks noGrp="1"/>
          </p:cNvSpPr>
          <p:nvPr>
            <p:ph type="dt" sz="half" idx="10"/>
          </p:nvPr>
        </p:nvSpPr>
        <p:spPr/>
        <p:txBody>
          <a:bodyPr/>
          <a:lstStyle/>
          <a:p>
            <a:fld id="{6D8574D3-D02F-4B40-8F6E-9CB459720353}" type="datetime1">
              <a:rPr lang="en-US" smtClean="0"/>
              <a:t>2/10/25</a:t>
            </a:fld>
            <a:endParaRPr lang="en-JP"/>
          </a:p>
        </p:txBody>
      </p:sp>
      <p:sp>
        <p:nvSpPr>
          <p:cNvPr id="5" name="Footer Placeholder 4">
            <a:extLst>
              <a:ext uri="{FF2B5EF4-FFF2-40B4-BE49-F238E27FC236}">
                <a16:creationId xmlns:a16="http://schemas.microsoft.com/office/drawing/2014/main" id="{093EB52C-E04C-E35D-C5D4-F72BC3EE5448}"/>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967E247D-CB49-6A43-C85F-9DA3D2E5D8BE}"/>
              </a:ext>
            </a:extLst>
          </p:cNvPr>
          <p:cNvSpPr>
            <a:spLocks noGrp="1"/>
          </p:cNvSpPr>
          <p:nvPr>
            <p:ph type="sldNum" sz="quarter" idx="12"/>
          </p:nvPr>
        </p:nvSpPr>
        <p:spPr/>
        <p:txBody>
          <a:bodyPr/>
          <a:lstStyle/>
          <a:p>
            <a:fld id="{07153F7F-D7F8-BB43-BDC4-A204CF7DB14A}" type="slidenum">
              <a:rPr lang="en-JP" smtClean="0"/>
              <a:t>‹#›</a:t>
            </a:fld>
            <a:endParaRPr lang="en-JP"/>
          </a:p>
        </p:txBody>
      </p:sp>
    </p:spTree>
    <p:extLst>
      <p:ext uri="{BB962C8B-B14F-4D97-AF65-F5344CB8AC3E}">
        <p14:creationId xmlns:p14="http://schemas.microsoft.com/office/powerpoint/2010/main" val="163015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28941-E386-0A93-1704-90550FF21780}"/>
              </a:ext>
            </a:extLst>
          </p:cNvPr>
          <p:cNvSpPr>
            <a:spLocks noGrp="1"/>
          </p:cNvSpPr>
          <p:nvPr>
            <p:ph type="title"/>
          </p:nvPr>
        </p:nvSpPr>
        <p:spPr/>
        <p:txBody>
          <a:bodyPr/>
          <a:lstStyle/>
          <a:p>
            <a:r>
              <a:rPr lang="en-US"/>
              <a:t>Click to edit Master title style</a:t>
            </a:r>
            <a:endParaRPr lang="en-JP"/>
          </a:p>
        </p:txBody>
      </p:sp>
      <p:sp>
        <p:nvSpPr>
          <p:cNvPr id="3" name="Vertical Text Placeholder 2">
            <a:extLst>
              <a:ext uri="{FF2B5EF4-FFF2-40B4-BE49-F238E27FC236}">
                <a16:creationId xmlns:a16="http://schemas.microsoft.com/office/drawing/2014/main" id="{AA6225F6-3678-F296-36AB-C1B2CC9D9C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A5905BAD-A6FA-130A-1F70-306CC7B7BF34}"/>
              </a:ext>
            </a:extLst>
          </p:cNvPr>
          <p:cNvSpPr>
            <a:spLocks noGrp="1"/>
          </p:cNvSpPr>
          <p:nvPr>
            <p:ph type="dt" sz="half" idx="10"/>
          </p:nvPr>
        </p:nvSpPr>
        <p:spPr/>
        <p:txBody>
          <a:bodyPr/>
          <a:lstStyle/>
          <a:p>
            <a:fld id="{7D651D5E-861B-9E4A-9F62-E4932560E889}" type="datetime1">
              <a:rPr lang="en-US" smtClean="0"/>
              <a:t>2/10/25</a:t>
            </a:fld>
            <a:endParaRPr lang="en-JP"/>
          </a:p>
        </p:txBody>
      </p:sp>
      <p:sp>
        <p:nvSpPr>
          <p:cNvPr id="5" name="Footer Placeholder 4">
            <a:extLst>
              <a:ext uri="{FF2B5EF4-FFF2-40B4-BE49-F238E27FC236}">
                <a16:creationId xmlns:a16="http://schemas.microsoft.com/office/drawing/2014/main" id="{7E8135C5-DCD7-A34F-A473-737610DB4800}"/>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788CF8D7-1DBF-66FD-CBC9-91A50ABBA8C5}"/>
              </a:ext>
            </a:extLst>
          </p:cNvPr>
          <p:cNvSpPr>
            <a:spLocks noGrp="1"/>
          </p:cNvSpPr>
          <p:nvPr>
            <p:ph type="sldNum" sz="quarter" idx="12"/>
          </p:nvPr>
        </p:nvSpPr>
        <p:spPr/>
        <p:txBody>
          <a:bodyPr/>
          <a:lstStyle/>
          <a:p>
            <a:fld id="{07153F7F-D7F8-BB43-BDC4-A204CF7DB14A}" type="slidenum">
              <a:rPr lang="en-JP" smtClean="0"/>
              <a:t>‹#›</a:t>
            </a:fld>
            <a:endParaRPr lang="en-JP"/>
          </a:p>
        </p:txBody>
      </p:sp>
    </p:spTree>
    <p:extLst>
      <p:ext uri="{BB962C8B-B14F-4D97-AF65-F5344CB8AC3E}">
        <p14:creationId xmlns:p14="http://schemas.microsoft.com/office/powerpoint/2010/main" val="1421622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B3F344-B7C9-18C4-DFCE-3DC367BF1B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JP"/>
          </a:p>
        </p:txBody>
      </p:sp>
      <p:sp>
        <p:nvSpPr>
          <p:cNvPr id="3" name="Vertical Text Placeholder 2">
            <a:extLst>
              <a:ext uri="{FF2B5EF4-FFF2-40B4-BE49-F238E27FC236}">
                <a16:creationId xmlns:a16="http://schemas.microsoft.com/office/drawing/2014/main" id="{57E578F3-D567-A1A1-9B83-EA18608120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5CE475F4-7713-80D6-9410-46A4A6BC1E31}"/>
              </a:ext>
            </a:extLst>
          </p:cNvPr>
          <p:cNvSpPr>
            <a:spLocks noGrp="1"/>
          </p:cNvSpPr>
          <p:nvPr>
            <p:ph type="dt" sz="half" idx="10"/>
          </p:nvPr>
        </p:nvSpPr>
        <p:spPr/>
        <p:txBody>
          <a:bodyPr/>
          <a:lstStyle/>
          <a:p>
            <a:fld id="{FAC1A8A4-A963-D04D-8133-8BDB981325BA}" type="datetime1">
              <a:rPr lang="en-US" smtClean="0"/>
              <a:t>2/10/25</a:t>
            </a:fld>
            <a:endParaRPr lang="en-JP"/>
          </a:p>
        </p:txBody>
      </p:sp>
      <p:sp>
        <p:nvSpPr>
          <p:cNvPr id="5" name="Footer Placeholder 4">
            <a:extLst>
              <a:ext uri="{FF2B5EF4-FFF2-40B4-BE49-F238E27FC236}">
                <a16:creationId xmlns:a16="http://schemas.microsoft.com/office/drawing/2014/main" id="{60383B20-A2B8-FC00-9A9D-0FF4B63A5973}"/>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1662922B-1D47-8F56-9465-5B39DF0FC1FB}"/>
              </a:ext>
            </a:extLst>
          </p:cNvPr>
          <p:cNvSpPr>
            <a:spLocks noGrp="1"/>
          </p:cNvSpPr>
          <p:nvPr>
            <p:ph type="sldNum" sz="quarter" idx="12"/>
          </p:nvPr>
        </p:nvSpPr>
        <p:spPr/>
        <p:txBody>
          <a:bodyPr/>
          <a:lstStyle/>
          <a:p>
            <a:fld id="{07153F7F-D7F8-BB43-BDC4-A204CF7DB14A}" type="slidenum">
              <a:rPr lang="en-JP" smtClean="0"/>
              <a:t>‹#›</a:t>
            </a:fld>
            <a:endParaRPr lang="en-JP"/>
          </a:p>
        </p:txBody>
      </p:sp>
    </p:spTree>
    <p:extLst>
      <p:ext uri="{BB962C8B-B14F-4D97-AF65-F5344CB8AC3E}">
        <p14:creationId xmlns:p14="http://schemas.microsoft.com/office/powerpoint/2010/main" val="1338560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05A37-6912-DE47-8277-8F964711B054}"/>
              </a:ext>
            </a:extLst>
          </p:cNvPr>
          <p:cNvSpPr>
            <a:spLocks noGrp="1"/>
          </p:cNvSpPr>
          <p:nvPr>
            <p:ph type="title"/>
          </p:nvPr>
        </p:nvSpPr>
        <p:spPr/>
        <p:txBody>
          <a:bodyPr/>
          <a:lstStyle/>
          <a:p>
            <a:r>
              <a:rPr lang="en-US"/>
              <a:t>Click to edit Master title style</a:t>
            </a:r>
            <a:endParaRPr lang="en-JP"/>
          </a:p>
        </p:txBody>
      </p:sp>
      <p:sp>
        <p:nvSpPr>
          <p:cNvPr id="3" name="Content Placeholder 2">
            <a:extLst>
              <a:ext uri="{FF2B5EF4-FFF2-40B4-BE49-F238E27FC236}">
                <a16:creationId xmlns:a16="http://schemas.microsoft.com/office/drawing/2014/main" id="{D13C651D-FC9C-BDAF-6088-ADB3076A9D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3580BEBD-F536-947B-0C42-60D7C756BC2F}"/>
              </a:ext>
            </a:extLst>
          </p:cNvPr>
          <p:cNvSpPr>
            <a:spLocks noGrp="1"/>
          </p:cNvSpPr>
          <p:nvPr>
            <p:ph type="dt" sz="half" idx="10"/>
          </p:nvPr>
        </p:nvSpPr>
        <p:spPr/>
        <p:txBody>
          <a:bodyPr/>
          <a:lstStyle/>
          <a:p>
            <a:fld id="{B7981AB7-E065-AC4C-BE7D-31E332B6A846}" type="datetime1">
              <a:rPr lang="en-US" smtClean="0"/>
              <a:t>2/10/25</a:t>
            </a:fld>
            <a:endParaRPr lang="en-JP"/>
          </a:p>
        </p:txBody>
      </p:sp>
      <p:sp>
        <p:nvSpPr>
          <p:cNvPr id="5" name="Footer Placeholder 4">
            <a:extLst>
              <a:ext uri="{FF2B5EF4-FFF2-40B4-BE49-F238E27FC236}">
                <a16:creationId xmlns:a16="http://schemas.microsoft.com/office/drawing/2014/main" id="{F02D5465-6810-2FBC-3AE1-C6DA94689BC5}"/>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CE3E1F1E-207C-D800-A62E-679040E610AF}"/>
              </a:ext>
            </a:extLst>
          </p:cNvPr>
          <p:cNvSpPr>
            <a:spLocks noGrp="1"/>
          </p:cNvSpPr>
          <p:nvPr>
            <p:ph type="sldNum" sz="quarter" idx="12"/>
          </p:nvPr>
        </p:nvSpPr>
        <p:spPr/>
        <p:txBody>
          <a:bodyPr/>
          <a:lstStyle/>
          <a:p>
            <a:fld id="{07153F7F-D7F8-BB43-BDC4-A204CF7DB14A}" type="slidenum">
              <a:rPr lang="en-JP" smtClean="0"/>
              <a:t>‹#›</a:t>
            </a:fld>
            <a:endParaRPr lang="en-JP"/>
          </a:p>
        </p:txBody>
      </p:sp>
    </p:spTree>
    <p:extLst>
      <p:ext uri="{BB962C8B-B14F-4D97-AF65-F5344CB8AC3E}">
        <p14:creationId xmlns:p14="http://schemas.microsoft.com/office/powerpoint/2010/main" val="3768076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CF112-0851-8BAE-BE5C-8A09F2E34E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JP"/>
          </a:p>
        </p:txBody>
      </p:sp>
      <p:sp>
        <p:nvSpPr>
          <p:cNvPr id="3" name="Text Placeholder 2">
            <a:extLst>
              <a:ext uri="{FF2B5EF4-FFF2-40B4-BE49-F238E27FC236}">
                <a16:creationId xmlns:a16="http://schemas.microsoft.com/office/drawing/2014/main" id="{EF87AAD6-AD8F-0DBF-5C03-E4E03366875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97C99E-59FF-A2EC-0772-E4763835FEF4}"/>
              </a:ext>
            </a:extLst>
          </p:cNvPr>
          <p:cNvSpPr>
            <a:spLocks noGrp="1"/>
          </p:cNvSpPr>
          <p:nvPr>
            <p:ph type="dt" sz="half" idx="10"/>
          </p:nvPr>
        </p:nvSpPr>
        <p:spPr/>
        <p:txBody>
          <a:bodyPr/>
          <a:lstStyle/>
          <a:p>
            <a:fld id="{09D66E1E-CF36-F743-8358-A8C99061549C}" type="datetime1">
              <a:rPr lang="en-US" smtClean="0"/>
              <a:t>2/10/25</a:t>
            </a:fld>
            <a:endParaRPr lang="en-JP"/>
          </a:p>
        </p:txBody>
      </p:sp>
      <p:sp>
        <p:nvSpPr>
          <p:cNvPr id="5" name="Footer Placeholder 4">
            <a:extLst>
              <a:ext uri="{FF2B5EF4-FFF2-40B4-BE49-F238E27FC236}">
                <a16:creationId xmlns:a16="http://schemas.microsoft.com/office/drawing/2014/main" id="{752E354A-31D5-72DF-A57B-1CA69D0678AC}"/>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4D318213-391D-9D43-8B08-77469FEA9332}"/>
              </a:ext>
            </a:extLst>
          </p:cNvPr>
          <p:cNvSpPr>
            <a:spLocks noGrp="1"/>
          </p:cNvSpPr>
          <p:nvPr>
            <p:ph type="sldNum" sz="quarter" idx="12"/>
          </p:nvPr>
        </p:nvSpPr>
        <p:spPr/>
        <p:txBody>
          <a:bodyPr/>
          <a:lstStyle/>
          <a:p>
            <a:fld id="{07153F7F-D7F8-BB43-BDC4-A204CF7DB14A}" type="slidenum">
              <a:rPr lang="en-JP" smtClean="0"/>
              <a:t>‹#›</a:t>
            </a:fld>
            <a:endParaRPr lang="en-JP"/>
          </a:p>
        </p:txBody>
      </p:sp>
    </p:spTree>
    <p:extLst>
      <p:ext uri="{BB962C8B-B14F-4D97-AF65-F5344CB8AC3E}">
        <p14:creationId xmlns:p14="http://schemas.microsoft.com/office/powerpoint/2010/main" val="1589647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68E43-2A62-662E-1A3D-04C4D390AC75}"/>
              </a:ext>
            </a:extLst>
          </p:cNvPr>
          <p:cNvSpPr>
            <a:spLocks noGrp="1"/>
          </p:cNvSpPr>
          <p:nvPr>
            <p:ph type="title"/>
          </p:nvPr>
        </p:nvSpPr>
        <p:spPr/>
        <p:txBody>
          <a:bodyPr/>
          <a:lstStyle/>
          <a:p>
            <a:r>
              <a:rPr lang="en-US"/>
              <a:t>Click to edit Master title style</a:t>
            </a:r>
            <a:endParaRPr lang="en-JP"/>
          </a:p>
        </p:txBody>
      </p:sp>
      <p:sp>
        <p:nvSpPr>
          <p:cNvPr id="3" name="Content Placeholder 2">
            <a:extLst>
              <a:ext uri="{FF2B5EF4-FFF2-40B4-BE49-F238E27FC236}">
                <a16:creationId xmlns:a16="http://schemas.microsoft.com/office/drawing/2014/main" id="{993BF3CB-A310-242F-A08B-95998BAF3F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Content Placeholder 3">
            <a:extLst>
              <a:ext uri="{FF2B5EF4-FFF2-40B4-BE49-F238E27FC236}">
                <a16:creationId xmlns:a16="http://schemas.microsoft.com/office/drawing/2014/main" id="{B874845C-6A54-55DF-B96B-CF0F0C2896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5" name="Date Placeholder 4">
            <a:extLst>
              <a:ext uri="{FF2B5EF4-FFF2-40B4-BE49-F238E27FC236}">
                <a16:creationId xmlns:a16="http://schemas.microsoft.com/office/drawing/2014/main" id="{B4116718-2CC6-2482-2EE7-E3E73BA16CA1}"/>
              </a:ext>
            </a:extLst>
          </p:cNvPr>
          <p:cNvSpPr>
            <a:spLocks noGrp="1"/>
          </p:cNvSpPr>
          <p:nvPr>
            <p:ph type="dt" sz="half" idx="10"/>
          </p:nvPr>
        </p:nvSpPr>
        <p:spPr/>
        <p:txBody>
          <a:bodyPr/>
          <a:lstStyle/>
          <a:p>
            <a:fld id="{C9FE2B04-8368-E146-8423-EBCDFEC18300}" type="datetime1">
              <a:rPr lang="en-US" smtClean="0"/>
              <a:t>2/10/25</a:t>
            </a:fld>
            <a:endParaRPr lang="en-JP"/>
          </a:p>
        </p:txBody>
      </p:sp>
      <p:sp>
        <p:nvSpPr>
          <p:cNvPr id="6" name="Footer Placeholder 5">
            <a:extLst>
              <a:ext uri="{FF2B5EF4-FFF2-40B4-BE49-F238E27FC236}">
                <a16:creationId xmlns:a16="http://schemas.microsoft.com/office/drawing/2014/main" id="{74A0706D-1CD0-A6FB-8648-CF9C8447060D}"/>
              </a:ext>
            </a:extLst>
          </p:cNvPr>
          <p:cNvSpPr>
            <a:spLocks noGrp="1"/>
          </p:cNvSpPr>
          <p:nvPr>
            <p:ph type="ftr" sz="quarter" idx="11"/>
          </p:nvPr>
        </p:nvSpPr>
        <p:spPr/>
        <p:txBody>
          <a:bodyPr/>
          <a:lstStyle/>
          <a:p>
            <a:endParaRPr lang="en-JP"/>
          </a:p>
        </p:txBody>
      </p:sp>
      <p:sp>
        <p:nvSpPr>
          <p:cNvPr id="7" name="Slide Number Placeholder 6">
            <a:extLst>
              <a:ext uri="{FF2B5EF4-FFF2-40B4-BE49-F238E27FC236}">
                <a16:creationId xmlns:a16="http://schemas.microsoft.com/office/drawing/2014/main" id="{EEC6B15C-1738-1525-2081-A218B2A6E506}"/>
              </a:ext>
            </a:extLst>
          </p:cNvPr>
          <p:cNvSpPr>
            <a:spLocks noGrp="1"/>
          </p:cNvSpPr>
          <p:nvPr>
            <p:ph type="sldNum" sz="quarter" idx="12"/>
          </p:nvPr>
        </p:nvSpPr>
        <p:spPr/>
        <p:txBody>
          <a:bodyPr/>
          <a:lstStyle/>
          <a:p>
            <a:fld id="{07153F7F-D7F8-BB43-BDC4-A204CF7DB14A}" type="slidenum">
              <a:rPr lang="en-JP" smtClean="0"/>
              <a:t>‹#›</a:t>
            </a:fld>
            <a:endParaRPr lang="en-JP"/>
          </a:p>
        </p:txBody>
      </p:sp>
    </p:spTree>
    <p:extLst>
      <p:ext uri="{BB962C8B-B14F-4D97-AF65-F5344CB8AC3E}">
        <p14:creationId xmlns:p14="http://schemas.microsoft.com/office/powerpoint/2010/main" val="3245111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21A99-6B21-B0EA-58D7-71901CB91FE4}"/>
              </a:ext>
            </a:extLst>
          </p:cNvPr>
          <p:cNvSpPr>
            <a:spLocks noGrp="1"/>
          </p:cNvSpPr>
          <p:nvPr>
            <p:ph type="title"/>
          </p:nvPr>
        </p:nvSpPr>
        <p:spPr>
          <a:xfrm>
            <a:off x="839788" y="365125"/>
            <a:ext cx="10515600" cy="1325563"/>
          </a:xfrm>
        </p:spPr>
        <p:txBody>
          <a:bodyPr/>
          <a:lstStyle/>
          <a:p>
            <a:r>
              <a:rPr lang="en-US"/>
              <a:t>Click to edit Master title style</a:t>
            </a:r>
            <a:endParaRPr lang="en-JP"/>
          </a:p>
        </p:txBody>
      </p:sp>
      <p:sp>
        <p:nvSpPr>
          <p:cNvPr id="3" name="Text Placeholder 2">
            <a:extLst>
              <a:ext uri="{FF2B5EF4-FFF2-40B4-BE49-F238E27FC236}">
                <a16:creationId xmlns:a16="http://schemas.microsoft.com/office/drawing/2014/main" id="{528FAC4F-8A2C-C1D7-A2E2-E7E64AAB97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CD97D9-82A2-8C4F-1F1D-F07F22FDC6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5" name="Text Placeholder 4">
            <a:extLst>
              <a:ext uri="{FF2B5EF4-FFF2-40B4-BE49-F238E27FC236}">
                <a16:creationId xmlns:a16="http://schemas.microsoft.com/office/drawing/2014/main" id="{454422E0-8B2F-E91F-EB5F-C912A54DE1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8D9D48-CBAD-49ED-8CFA-88D8F4250D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7" name="Date Placeholder 6">
            <a:extLst>
              <a:ext uri="{FF2B5EF4-FFF2-40B4-BE49-F238E27FC236}">
                <a16:creationId xmlns:a16="http://schemas.microsoft.com/office/drawing/2014/main" id="{C762B5C3-77C1-2E35-CE76-C52A8D0255CF}"/>
              </a:ext>
            </a:extLst>
          </p:cNvPr>
          <p:cNvSpPr>
            <a:spLocks noGrp="1"/>
          </p:cNvSpPr>
          <p:nvPr>
            <p:ph type="dt" sz="half" idx="10"/>
          </p:nvPr>
        </p:nvSpPr>
        <p:spPr/>
        <p:txBody>
          <a:bodyPr/>
          <a:lstStyle/>
          <a:p>
            <a:fld id="{6EAEFE5C-7E2C-EB41-85D8-035EBF2DA361}" type="datetime1">
              <a:rPr lang="en-US" smtClean="0"/>
              <a:t>2/10/25</a:t>
            </a:fld>
            <a:endParaRPr lang="en-JP"/>
          </a:p>
        </p:txBody>
      </p:sp>
      <p:sp>
        <p:nvSpPr>
          <p:cNvPr id="8" name="Footer Placeholder 7">
            <a:extLst>
              <a:ext uri="{FF2B5EF4-FFF2-40B4-BE49-F238E27FC236}">
                <a16:creationId xmlns:a16="http://schemas.microsoft.com/office/drawing/2014/main" id="{3092D86E-BD3D-56B5-087C-4381363173F8}"/>
              </a:ext>
            </a:extLst>
          </p:cNvPr>
          <p:cNvSpPr>
            <a:spLocks noGrp="1"/>
          </p:cNvSpPr>
          <p:nvPr>
            <p:ph type="ftr" sz="quarter" idx="11"/>
          </p:nvPr>
        </p:nvSpPr>
        <p:spPr/>
        <p:txBody>
          <a:bodyPr/>
          <a:lstStyle/>
          <a:p>
            <a:endParaRPr lang="en-JP"/>
          </a:p>
        </p:txBody>
      </p:sp>
      <p:sp>
        <p:nvSpPr>
          <p:cNvPr id="9" name="Slide Number Placeholder 8">
            <a:extLst>
              <a:ext uri="{FF2B5EF4-FFF2-40B4-BE49-F238E27FC236}">
                <a16:creationId xmlns:a16="http://schemas.microsoft.com/office/drawing/2014/main" id="{EB05109D-52A1-5133-B746-AC8A2523F7A8}"/>
              </a:ext>
            </a:extLst>
          </p:cNvPr>
          <p:cNvSpPr>
            <a:spLocks noGrp="1"/>
          </p:cNvSpPr>
          <p:nvPr>
            <p:ph type="sldNum" sz="quarter" idx="12"/>
          </p:nvPr>
        </p:nvSpPr>
        <p:spPr/>
        <p:txBody>
          <a:bodyPr/>
          <a:lstStyle/>
          <a:p>
            <a:fld id="{07153F7F-D7F8-BB43-BDC4-A204CF7DB14A}" type="slidenum">
              <a:rPr lang="en-JP" smtClean="0"/>
              <a:t>‹#›</a:t>
            </a:fld>
            <a:endParaRPr lang="en-JP"/>
          </a:p>
        </p:txBody>
      </p:sp>
    </p:spTree>
    <p:extLst>
      <p:ext uri="{BB962C8B-B14F-4D97-AF65-F5344CB8AC3E}">
        <p14:creationId xmlns:p14="http://schemas.microsoft.com/office/powerpoint/2010/main" val="805421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71DD0-4CE7-1DFC-A006-97085AC2ABFA}"/>
              </a:ext>
            </a:extLst>
          </p:cNvPr>
          <p:cNvSpPr>
            <a:spLocks noGrp="1"/>
          </p:cNvSpPr>
          <p:nvPr>
            <p:ph type="title"/>
          </p:nvPr>
        </p:nvSpPr>
        <p:spPr/>
        <p:txBody>
          <a:bodyPr/>
          <a:lstStyle/>
          <a:p>
            <a:r>
              <a:rPr lang="en-US"/>
              <a:t>Click to edit Master title style</a:t>
            </a:r>
            <a:endParaRPr lang="en-JP"/>
          </a:p>
        </p:txBody>
      </p:sp>
      <p:sp>
        <p:nvSpPr>
          <p:cNvPr id="3" name="Date Placeholder 2">
            <a:extLst>
              <a:ext uri="{FF2B5EF4-FFF2-40B4-BE49-F238E27FC236}">
                <a16:creationId xmlns:a16="http://schemas.microsoft.com/office/drawing/2014/main" id="{3A669ECF-3079-8648-A326-DCC9AE675B3A}"/>
              </a:ext>
            </a:extLst>
          </p:cNvPr>
          <p:cNvSpPr>
            <a:spLocks noGrp="1"/>
          </p:cNvSpPr>
          <p:nvPr>
            <p:ph type="dt" sz="half" idx="10"/>
          </p:nvPr>
        </p:nvSpPr>
        <p:spPr/>
        <p:txBody>
          <a:bodyPr/>
          <a:lstStyle/>
          <a:p>
            <a:fld id="{330E7243-6912-6A4C-B417-E24753B5C772}" type="datetime1">
              <a:rPr lang="en-US" smtClean="0"/>
              <a:t>2/10/25</a:t>
            </a:fld>
            <a:endParaRPr lang="en-JP"/>
          </a:p>
        </p:txBody>
      </p:sp>
      <p:sp>
        <p:nvSpPr>
          <p:cNvPr id="4" name="Footer Placeholder 3">
            <a:extLst>
              <a:ext uri="{FF2B5EF4-FFF2-40B4-BE49-F238E27FC236}">
                <a16:creationId xmlns:a16="http://schemas.microsoft.com/office/drawing/2014/main" id="{6841B7A2-056B-EE17-EE51-495F9E29FEFC}"/>
              </a:ext>
            </a:extLst>
          </p:cNvPr>
          <p:cNvSpPr>
            <a:spLocks noGrp="1"/>
          </p:cNvSpPr>
          <p:nvPr>
            <p:ph type="ftr" sz="quarter" idx="11"/>
          </p:nvPr>
        </p:nvSpPr>
        <p:spPr/>
        <p:txBody>
          <a:bodyPr/>
          <a:lstStyle/>
          <a:p>
            <a:endParaRPr lang="en-JP"/>
          </a:p>
        </p:txBody>
      </p:sp>
      <p:sp>
        <p:nvSpPr>
          <p:cNvPr id="5" name="Slide Number Placeholder 4">
            <a:extLst>
              <a:ext uri="{FF2B5EF4-FFF2-40B4-BE49-F238E27FC236}">
                <a16:creationId xmlns:a16="http://schemas.microsoft.com/office/drawing/2014/main" id="{22A5314E-089C-4B07-D27F-466530E5E82B}"/>
              </a:ext>
            </a:extLst>
          </p:cNvPr>
          <p:cNvSpPr>
            <a:spLocks noGrp="1"/>
          </p:cNvSpPr>
          <p:nvPr>
            <p:ph type="sldNum" sz="quarter" idx="12"/>
          </p:nvPr>
        </p:nvSpPr>
        <p:spPr/>
        <p:txBody>
          <a:bodyPr/>
          <a:lstStyle/>
          <a:p>
            <a:fld id="{07153F7F-D7F8-BB43-BDC4-A204CF7DB14A}" type="slidenum">
              <a:rPr lang="en-JP" smtClean="0"/>
              <a:t>‹#›</a:t>
            </a:fld>
            <a:endParaRPr lang="en-JP"/>
          </a:p>
        </p:txBody>
      </p:sp>
    </p:spTree>
    <p:extLst>
      <p:ext uri="{BB962C8B-B14F-4D97-AF65-F5344CB8AC3E}">
        <p14:creationId xmlns:p14="http://schemas.microsoft.com/office/powerpoint/2010/main" val="508118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7519A7-3BC1-6B85-2A9E-6FFC7F155E2D}"/>
              </a:ext>
            </a:extLst>
          </p:cNvPr>
          <p:cNvSpPr>
            <a:spLocks noGrp="1"/>
          </p:cNvSpPr>
          <p:nvPr>
            <p:ph type="dt" sz="half" idx="10"/>
          </p:nvPr>
        </p:nvSpPr>
        <p:spPr/>
        <p:txBody>
          <a:bodyPr/>
          <a:lstStyle/>
          <a:p>
            <a:fld id="{FB0442EC-8FCC-7C43-853E-1066EB87E966}" type="datetime1">
              <a:rPr lang="en-US" smtClean="0"/>
              <a:t>2/10/25</a:t>
            </a:fld>
            <a:endParaRPr lang="en-JP"/>
          </a:p>
        </p:txBody>
      </p:sp>
      <p:sp>
        <p:nvSpPr>
          <p:cNvPr id="3" name="Footer Placeholder 2">
            <a:extLst>
              <a:ext uri="{FF2B5EF4-FFF2-40B4-BE49-F238E27FC236}">
                <a16:creationId xmlns:a16="http://schemas.microsoft.com/office/drawing/2014/main" id="{5ABB0E27-21A8-8362-363C-8DE61A584B4D}"/>
              </a:ext>
            </a:extLst>
          </p:cNvPr>
          <p:cNvSpPr>
            <a:spLocks noGrp="1"/>
          </p:cNvSpPr>
          <p:nvPr>
            <p:ph type="ftr" sz="quarter" idx="11"/>
          </p:nvPr>
        </p:nvSpPr>
        <p:spPr/>
        <p:txBody>
          <a:bodyPr/>
          <a:lstStyle/>
          <a:p>
            <a:endParaRPr lang="en-JP"/>
          </a:p>
        </p:txBody>
      </p:sp>
      <p:sp>
        <p:nvSpPr>
          <p:cNvPr id="4" name="Slide Number Placeholder 3">
            <a:extLst>
              <a:ext uri="{FF2B5EF4-FFF2-40B4-BE49-F238E27FC236}">
                <a16:creationId xmlns:a16="http://schemas.microsoft.com/office/drawing/2014/main" id="{134B870E-2C50-8B8D-CEBB-9DF5FDDA406A}"/>
              </a:ext>
            </a:extLst>
          </p:cNvPr>
          <p:cNvSpPr>
            <a:spLocks noGrp="1"/>
          </p:cNvSpPr>
          <p:nvPr>
            <p:ph type="sldNum" sz="quarter" idx="12"/>
          </p:nvPr>
        </p:nvSpPr>
        <p:spPr/>
        <p:txBody>
          <a:bodyPr/>
          <a:lstStyle/>
          <a:p>
            <a:fld id="{07153F7F-D7F8-BB43-BDC4-A204CF7DB14A}" type="slidenum">
              <a:rPr lang="en-JP" smtClean="0"/>
              <a:t>‹#›</a:t>
            </a:fld>
            <a:endParaRPr lang="en-JP"/>
          </a:p>
        </p:txBody>
      </p:sp>
    </p:spTree>
    <p:extLst>
      <p:ext uri="{BB962C8B-B14F-4D97-AF65-F5344CB8AC3E}">
        <p14:creationId xmlns:p14="http://schemas.microsoft.com/office/powerpoint/2010/main" val="3739075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17056-75F9-BA62-C98C-02EB09AB95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JP"/>
          </a:p>
        </p:txBody>
      </p:sp>
      <p:sp>
        <p:nvSpPr>
          <p:cNvPr id="3" name="Content Placeholder 2">
            <a:extLst>
              <a:ext uri="{FF2B5EF4-FFF2-40B4-BE49-F238E27FC236}">
                <a16:creationId xmlns:a16="http://schemas.microsoft.com/office/drawing/2014/main" id="{83A2E090-AA78-A6CF-9652-620F9E3D53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Text Placeholder 3">
            <a:extLst>
              <a:ext uri="{FF2B5EF4-FFF2-40B4-BE49-F238E27FC236}">
                <a16:creationId xmlns:a16="http://schemas.microsoft.com/office/drawing/2014/main" id="{97F0D415-433E-837F-5EB9-E9C4288E59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BECDD3-FE26-AC80-2F17-6B6EEF8D0134}"/>
              </a:ext>
            </a:extLst>
          </p:cNvPr>
          <p:cNvSpPr>
            <a:spLocks noGrp="1"/>
          </p:cNvSpPr>
          <p:nvPr>
            <p:ph type="dt" sz="half" idx="10"/>
          </p:nvPr>
        </p:nvSpPr>
        <p:spPr/>
        <p:txBody>
          <a:bodyPr/>
          <a:lstStyle/>
          <a:p>
            <a:fld id="{0AA93B95-BD84-6242-BD98-37F0071228FF}" type="datetime1">
              <a:rPr lang="en-US" smtClean="0"/>
              <a:t>2/10/25</a:t>
            </a:fld>
            <a:endParaRPr lang="en-JP"/>
          </a:p>
        </p:txBody>
      </p:sp>
      <p:sp>
        <p:nvSpPr>
          <p:cNvPr id="6" name="Footer Placeholder 5">
            <a:extLst>
              <a:ext uri="{FF2B5EF4-FFF2-40B4-BE49-F238E27FC236}">
                <a16:creationId xmlns:a16="http://schemas.microsoft.com/office/drawing/2014/main" id="{A9D3FAC4-808A-B858-97E6-5EE5FF98234E}"/>
              </a:ext>
            </a:extLst>
          </p:cNvPr>
          <p:cNvSpPr>
            <a:spLocks noGrp="1"/>
          </p:cNvSpPr>
          <p:nvPr>
            <p:ph type="ftr" sz="quarter" idx="11"/>
          </p:nvPr>
        </p:nvSpPr>
        <p:spPr/>
        <p:txBody>
          <a:bodyPr/>
          <a:lstStyle/>
          <a:p>
            <a:endParaRPr lang="en-JP"/>
          </a:p>
        </p:txBody>
      </p:sp>
      <p:sp>
        <p:nvSpPr>
          <p:cNvPr id="7" name="Slide Number Placeholder 6">
            <a:extLst>
              <a:ext uri="{FF2B5EF4-FFF2-40B4-BE49-F238E27FC236}">
                <a16:creationId xmlns:a16="http://schemas.microsoft.com/office/drawing/2014/main" id="{DCDA9F9C-53D9-A40E-23D0-0E1EF00FD2CF}"/>
              </a:ext>
            </a:extLst>
          </p:cNvPr>
          <p:cNvSpPr>
            <a:spLocks noGrp="1"/>
          </p:cNvSpPr>
          <p:nvPr>
            <p:ph type="sldNum" sz="quarter" idx="12"/>
          </p:nvPr>
        </p:nvSpPr>
        <p:spPr/>
        <p:txBody>
          <a:bodyPr/>
          <a:lstStyle/>
          <a:p>
            <a:fld id="{07153F7F-D7F8-BB43-BDC4-A204CF7DB14A}" type="slidenum">
              <a:rPr lang="en-JP" smtClean="0"/>
              <a:t>‹#›</a:t>
            </a:fld>
            <a:endParaRPr lang="en-JP"/>
          </a:p>
        </p:txBody>
      </p:sp>
    </p:spTree>
    <p:extLst>
      <p:ext uri="{BB962C8B-B14F-4D97-AF65-F5344CB8AC3E}">
        <p14:creationId xmlns:p14="http://schemas.microsoft.com/office/powerpoint/2010/main" val="3441554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DF3BC-2A7D-66EC-3989-493EB62E70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JP"/>
          </a:p>
        </p:txBody>
      </p:sp>
      <p:sp>
        <p:nvSpPr>
          <p:cNvPr id="3" name="Picture Placeholder 2">
            <a:extLst>
              <a:ext uri="{FF2B5EF4-FFF2-40B4-BE49-F238E27FC236}">
                <a16:creationId xmlns:a16="http://schemas.microsoft.com/office/drawing/2014/main" id="{B8B2F563-2F3B-43FE-813E-4D42E2133F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JP"/>
          </a:p>
        </p:txBody>
      </p:sp>
      <p:sp>
        <p:nvSpPr>
          <p:cNvPr id="4" name="Text Placeholder 3">
            <a:extLst>
              <a:ext uri="{FF2B5EF4-FFF2-40B4-BE49-F238E27FC236}">
                <a16:creationId xmlns:a16="http://schemas.microsoft.com/office/drawing/2014/main" id="{F853CD62-6016-67E8-CBA8-89D88C0BD8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DA8075-E98C-E965-2548-A9C613AA6867}"/>
              </a:ext>
            </a:extLst>
          </p:cNvPr>
          <p:cNvSpPr>
            <a:spLocks noGrp="1"/>
          </p:cNvSpPr>
          <p:nvPr>
            <p:ph type="dt" sz="half" idx="10"/>
          </p:nvPr>
        </p:nvSpPr>
        <p:spPr/>
        <p:txBody>
          <a:bodyPr/>
          <a:lstStyle/>
          <a:p>
            <a:fld id="{D4899CB4-AA72-0647-B061-89605BD30B82}" type="datetime1">
              <a:rPr lang="en-US" smtClean="0"/>
              <a:t>2/10/25</a:t>
            </a:fld>
            <a:endParaRPr lang="en-JP"/>
          </a:p>
        </p:txBody>
      </p:sp>
      <p:sp>
        <p:nvSpPr>
          <p:cNvPr id="6" name="Footer Placeholder 5">
            <a:extLst>
              <a:ext uri="{FF2B5EF4-FFF2-40B4-BE49-F238E27FC236}">
                <a16:creationId xmlns:a16="http://schemas.microsoft.com/office/drawing/2014/main" id="{6976A230-7766-8F6F-A49E-7FAA17EED195}"/>
              </a:ext>
            </a:extLst>
          </p:cNvPr>
          <p:cNvSpPr>
            <a:spLocks noGrp="1"/>
          </p:cNvSpPr>
          <p:nvPr>
            <p:ph type="ftr" sz="quarter" idx="11"/>
          </p:nvPr>
        </p:nvSpPr>
        <p:spPr/>
        <p:txBody>
          <a:bodyPr/>
          <a:lstStyle/>
          <a:p>
            <a:endParaRPr lang="en-JP"/>
          </a:p>
        </p:txBody>
      </p:sp>
      <p:sp>
        <p:nvSpPr>
          <p:cNvPr id="7" name="Slide Number Placeholder 6">
            <a:extLst>
              <a:ext uri="{FF2B5EF4-FFF2-40B4-BE49-F238E27FC236}">
                <a16:creationId xmlns:a16="http://schemas.microsoft.com/office/drawing/2014/main" id="{1847E957-96C9-23C1-FAB6-F0B6318E054C}"/>
              </a:ext>
            </a:extLst>
          </p:cNvPr>
          <p:cNvSpPr>
            <a:spLocks noGrp="1"/>
          </p:cNvSpPr>
          <p:nvPr>
            <p:ph type="sldNum" sz="quarter" idx="12"/>
          </p:nvPr>
        </p:nvSpPr>
        <p:spPr/>
        <p:txBody>
          <a:bodyPr/>
          <a:lstStyle/>
          <a:p>
            <a:fld id="{07153F7F-D7F8-BB43-BDC4-A204CF7DB14A}" type="slidenum">
              <a:rPr lang="en-JP" smtClean="0"/>
              <a:t>‹#›</a:t>
            </a:fld>
            <a:endParaRPr lang="en-JP"/>
          </a:p>
        </p:txBody>
      </p:sp>
    </p:spTree>
    <p:extLst>
      <p:ext uri="{BB962C8B-B14F-4D97-AF65-F5344CB8AC3E}">
        <p14:creationId xmlns:p14="http://schemas.microsoft.com/office/powerpoint/2010/main" val="156167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BDC6E2-3AA2-A26E-2BBE-3FF3ED26D7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JP"/>
          </a:p>
        </p:txBody>
      </p:sp>
      <p:sp>
        <p:nvSpPr>
          <p:cNvPr id="3" name="Text Placeholder 2">
            <a:extLst>
              <a:ext uri="{FF2B5EF4-FFF2-40B4-BE49-F238E27FC236}">
                <a16:creationId xmlns:a16="http://schemas.microsoft.com/office/drawing/2014/main" id="{B9827E56-D2C4-536D-0E05-C3F706A960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8671DB89-B79B-295F-5788-626A29C4ED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BE3629D-8EB3-5F44-84F9-7849E0DCA2E5}" type="datetime1">
              <a:rPr lang="en-US" smtClean="0"/>
              <a:t>2/10/25</a:t>
            </a:fld>
            <a:endParaRPr lang="en-JP"/>
          </a:p>
        </p:txBody>
      </p:sp>
      <p:sp>
        <p:nvSpPr>
          <p:cNvPr id="5" name="Footer Placeholder 4">
            <a:extLst>
              <a:ext uri="{FF2B5EF4-FFF2-40B4-BE49-F238E27FC236}">
                <a16:creationId xmlns:a16="http://schemas.microsoft.com/office/drawing/2014/main" id="{A58DDE3A-DC15-2D13-471B-E3CA6E8254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JP"/>
          </a:p>
        </p:txBody>
      </p:sp>
      <p:sp>
        <p:nvSpPr>
          <p:cNvPr id="6" name="Slide Number Placeholder 5">
            <a:extLst>
              <a:ext uri="{FF2B5EF4-FFF2-40B4-BE49-F238E27FC236}">
                <a16:creationId xmlns:a16="http://schemas.microsoft.com/office/drawing/2014/main" id="{8A7244CC-803C-4828-BB83-DBA59A4519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7153F7F-D7F8-BB43-BDC4-A204CF7DB14A}" type="slidenum">
              <a:rPr lang="en-JP" smtClean="0"/>
              <a:t>‹#›</a:t>
            </a:fld>
            <a:endParaRPr lang="en-JP"/>
          </a:p>
        </p:txBody>
      </p:sp>
    </p:spTree>
    <p:extLst>
      <p:ext uri="{BB962C8B-B14F-4D97-AF65-F5344CB8AC3E}">
        <p14:creationId xmlns:p14="http://schemas.microsoft.com/office/powerpoint/2010/main" val="2051337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jcahpc.jp/supercomputer/miyabi.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5B5FE-D795-5C18-CEBF-759F05CBA8CC}"/>
              </a:ext>
            </a:extLst>
          </p:cNvPr>
          <p:cNvSpPr>
            <a:spLocks noGrp="1"/>
          </p:cNvSpPr>
          <p:nvPr>
            <p:ph type="ctrTitle"/>
          </p:nvPr>
        </p:nvSpPr>
        <p:spPr/>
        <p:txBody>
          <a:bodyPr>
            <a:normAutofit fontScale="90000"/>
          </a:bodyPr>
          <a:lstStyle/>
          <a:p>
            <a:r>
              <a:rPr lang="en-JP" dirty="0"/>
              <a:t>GPU・CPU一体型モジュールにおけるUnified Memory</a:t>
            </a:r>
            <a:br>
              <a:rPr lang="en-JP" dirty="0"/>
            </a:br>
            <a:r>
              <a:rPr lang="en-JP" dirty="0"/>
              <a:t>使用時の性能評価</a:t>
            </a:r>
          </a:p>
        </p:txBody>
      </p:sp>
      <p:sp>
        <p:nvSpPr>
          <p:cNvPr id="3" name="Subtitle 2">
            <a:extLst>
              <a:ext uri="{FF2B5EF4-FFF2-40B4-BE49-F238E27FC236}">
                <a16:creationId xmlns:a16="http://schemas.microsoft.com/office/drawing/2014/main" id="{24121D3B-56BA-77BA-7ED1-FB023F095438}"/>
              </a:ext>
            </a:extLst>
          </p:cNvPr>
          <p:cNvSpPr>
            <a:spLocks noGrp="1"/>
          </p:cNvSpPr>
          <p:nvPr>
            <p:ph type="subTitle" idx="1"/>
          </p:nvPr>
        </p:nvSpPr>
        <p:spPr/>
        <p:txBody>
          <a:bodyPr>
            <a:normAutofit lnSpcReduction="10000"/>
          </a:bodyPr>
          <a:lstStyle/>
          <a:p>
            <a:r>
              <a:rPr lang="en-JP" dirty="0"/>
              <a:t>情報科学類 情報システム主専攻 202110949</a:t>
            </a:r>
          </a:p>
          <a:p>
            <a:r>
              <a:rPr lang="en-JP" dirty="0"/>
              <a:t>吉田</a:t>
            </a:r>
            <a:r>
              <a:rPr lang="en-US" dirty="0"/>
              <a:t> </a:t>
            </a:r>
            <a:r>
              <a:rPr lang="en-JP" dirty="0"/>
              <a:t>智</a:t>
            </a:r>
          </a:p>
          <a:p>
            <a:r>
              <a:rPr lang="en-JP" dirty="0"/>
              <a:t>指導教員</a:t>
            </a:r>
            <a:r>
              <a:rPr lang="en-US" dirty="0"/>
              <a:t> </a:t>
            </a:r>
            <a:r>
              <a:rPr lang="en-US" dirty="0" err="1"/>
              <a:t>朴</a:t>
            </a:r>
            <a:r>
              <a:rPr lang="en-US" dirty="0"/>
              <a:t> </a:t>
            </a:r>
            <a:r>
              <a:rPr lang="en-US" dirty="0" err="1"/>
              <a:t>泰祐</a:t>
            </a:r>
            <a:r>
              <a:rPr lang="en-US" dirty="0"/>
              <a:t>, </a:t>
            </a:r>
            <a:r>
              <a:rPr lang="en-US" dirty="0" err="1"/>
              <a:t>藤田</a:t>
            </a:r>
            <a:r>
              <a:rPr lang="en-US" dirty="0"/>
              <a:t> </a:t>
            </a:r>
            <a:r>
              <a:rPr lang="en-US" dirty="0" err="1"/>
              <a:t>典久</a:t>
            </a:r>
            <a:endParaRPr lang="en-US" dirty="0"/>
          </a:p>
          <a:p>
            <a:r>
              <a:rPr lang="en-US" dirty="0"/>
              <a:t>2025/2/15 (</a:t>
            </a:r>
            <a:r>
              <a:rPr lang="en-US" dirty="0" err="1"/>
              <a:t>木</a:t>
            </a:r>
            <a:r>
              <a:rPr lang="en-US" dirty="0"/>
              <a:t>)</a:t>
            </a:r>
            <a:endParaRPr lang="en-JP" dirty="0"/>
          </a:p>
        </p:txBody>
      </p:sp>
      <p:sp>
        <p:nvSpPr>
          <p:cNvPr id="4" name="Slide Number Placeholder 3">
            <a:extLst>
              <a:ext uri="{FF2B5EF4-FFF2-40B4-BE49-F238E27FC236}">
                <a16:creationId xmlns:a16="http://schemas.microsoft.com/office/drawing/2014/main" id="{440009B8-5F1E-DF1D-AD3A-C7F57C7D3B5C}"/>
              </a:ext>
            </a:extLst>
          </p:cNvPr>
          <p:cNvSpPr>
            <a:spLocks noGrp="1"/>
          </p:cNvSpPr>
          <p:nvPr>
            <p:ph type="sldNum" sz="quarter" idx="12"/>
          </p:nvPr>
        </p:nvSpPr>
        <p:spPr/>
        <p:txBody>
          <a:bodyPr/>
          <a:lstStyle/>
          <a:p>
            <a:fld id="{07153F7F-D7F8-BB43-BDC4-A204CF7DB14A}" type="slidenum">
              <a:rPr lang="en-JP" smtClean="0"/>
              <a:t>1</a:t>
            </a:fld>
            <a:endParaRPr lang="en-JP"/>
          </a:p>
        </p:txBody>
      </p:sp>
    </p:spTree>
    <p:extLst>
      <p:ext uri="{BB962C8B-B14F-4D97-AF65-F5344CB8AC3E}">
        <p14:creationId xmlns:p14="http://schemas.microsoft.com/office/powerpoint/2010/main" val="3335943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7B44C-B2B1-B89D-7820-0EB66048A179}"/>
              </a:ext>
            </a:extLst>
          </p:cNvPr>
          <p:cNvSpPr>
            <a:spLocks noGrp="1"/>
          </p:cNvSpPr>
          <p:nvPr>
            <p:ph type="title"/>
          </p:nvPr>
        </p:nvSpPr>
        <p:spPr/>
        <p:txBody>
          <a:bodyPr/>
          <a:lstStyle/>
          <a:p>
            <a:r>
              <a:rPr lang="en-JP" dirty="0"/>
              <a:t>性能評価 (3/3)</a:t>
            </a:r>
          </a:p>
        </p:txBody>
      </p:sp>
      <p:sp>
        <p:nvSpPr>
          <p:cNvPr id="3" name="Content Placeholder 2">
            <a:extLst>
              <a:ext uri="{FF2B5EF4-FFF2-40B4-BE49-F238E27FC236}">
                <a16:creationId xmlns:a16="http://schemas.microsoft.com/office/drawing/2014/main" id="{7BEF25EF-8471-17C4-BDA2-8B8C40249150}"/>
              </a:ext>
            </a:extLst>
          </p:cNvPr>
          <p:cNvSpPr>
            <a:spLocks noGrp="1"/>
          </p:cNvSpPr>
          <p:nvPr>
            <p:ph idx="1"/>
          </p:nvPr>
        </p:nvSpPr>
        <p:spPr>
          <a:xfrm>
            <a:off x="838200" y="1825625"/>
            <a:ext cx="3773507" cy="4351338"/>
          </a:xfrm>
        </p:spPr>
        <p:txBody>
          <a:bodyPr/>
          <a:lstStyle/>
          <a:p>
            <a:r>
              <a:rPr lang="en-JP" dirty="0"/>
              <a:t>姫野ベンチマーク</a:t>
            </a:r>
          </a:p>
          <a:p>
            <a:pPr lvl="1"/>
            <a:r>
              <a:rPr lang="en-JP" dirty="0"/>
              <a:t>100GFLOPS低下</a:t>
            </a:r>
          </a:p>
          <a:p>
            <a:pPr lvl="2"/>
            <a:r>
              <a:rPr lang="en-JP" dirty="0"/>
              <a:t>SAMの性能が若干低</a:t>
            </a:r>
          </a:p>
          <a:p>
            <a:pPr lvl="2"/>
            <a:r>
              <a:rPr lang="en-JP" dirty="0"/>
              <a:t>通信が最初だけ</a:t>
            </a:r>
            <a:endParaRPr lang="en-US" dirty="0"/>
          </a:p>
          <a:p>
            <a:pPr lvl="2"/>
            <a:endParaRPr lang="en-JP" dirty="0"/>
          </a:p>
          <a:p>
            <a:pPr lvl="1"/>
            <a:r>
              <a:rPr lang="en-JP" dirty="0"/>
              <a:t>生産性の改善</a:t>
            </a:r>
          </a:p>
          <a:p>
            <a:pPr lvl="2"/>
            <a:r>
              <a:rPr lang="en-US" dirty="0" err="1"/>
              <a:t>MMでも明示的な通信制御が必要</a:t>
            </a:r>
            <a:endParaRPr lang="en-US" dirty="0"/>
          </a:p>
          <a:p>
            <a:pPr lvl="2"/>
            <a:r>
              <a:rPr lang="en-US" dirty="0" err="1"/>
              <a:t>SAMではそれも不要</a:t>
            </a:r>
            <a:endParaRPr lang="en-US" dirty="0"/>
          </a:p>
          <a:p>
            <a:pPr lvl="2"/>
            <a:endParaRPr lang="en-JP" dirty="0"/>
          </a:p>
          <a:p>
            <a:pPr lvl="2"/>
            <a:endParaRPr lang="en-JP" dirty="0"/>
          </a:p>
        </p:txBody>
      </p:sp>
      <p:sp>
        <p:nvSpPr>
          <p:cNvPr id="4" name="Slide Number Placeholder 3">
            <a:extLst>
              <a:ext uri="{FF2B5EF4-FFF2-40B4-BE49-F238E27FC236}">
                <a16:creationId xmlns:a16="http://schemas.microsoft.com/office/drawing/2014/main" id="{18C36A34-5FF2-AE86-DBC4-F77F30D10559}"/>
              </a:ext>
            </a:extLst>
          </p:cNvPr>
          <p:cNvSpPr>
            <a:spLocks noGrp="1"/>
          </p:cNvSpPr>
          <p:nvPr>
            <p:ph type="sldNum" sz="quarter" idx="12"/>
          </p:nvPr>
        </p:nvSpPr>
        <p:spPr/>
        <p:txBody>
          <a:bodyPr/>
          <a:lstStyle/>
          <a:p>
            <a:fld id="{07153F7F-D7F8-BB43-BDC4-A204CF7DB14A}" type="slidenum">
              <a:rPr lang="en-JP" smtClean="0"/>
              <a:t>10</a:t>
            </a:fld>
            <a:endParaRPr lang="en-JP"/>
          </a:p>
        </p:txBody>
      </p:sp>
      <p:pic>
        <p:nvPicPr>
          <p:cNvPr id="6" name="Picture 5" descr="A graph with numbers and a bar chart&#10;&#10;AI-generated content may be incorrect.">
            <a:extLst>
              <a:ext uri="{FF2B5EF4-FFF2-40B4-BE49-F238E27FC236}">
                <a16:creationId xmlns:a16="http://schemas.microsoft.com/office/drawing/2014/main" id="{F82C0513-1523-29D3-A8D7-25AD50B00E34}"/>
              </a:ext>
            </a:extLst>
          </p:cNvPr>
          <p:cNvPicPr>
            <a:picLocks noChangeAspect="1"/>
          </p:cNvPicPr>
          <p:nvPr/>
        </p:nvPicPr>
        <p:blipFill>
          <a:blip r:embed="rId3"/>
          <a:stretch>
            <a:fillRect/>
          </a:stretch>
        </p:blipFill>
        <p:spPr>
          <a:xfrm>
            <a:off x="4611707" y="1066800"/>
            <a:ext cx="7200311" cy="5289550"/>
          </a:xfrm>
          <a:prstGeom prst="rect">
            <a:avLst/>
          </a:prstGeom>
        </p:spPr>
      </p:pic>
    </p:spTree>
    <p:extLst>
      <p:ext uri="{BB962C8B-B14F-4D97-AF65-F5344CB8AC3E}">
        <p14:creationId xmlns:p14="http://schemas.microsoft.com/office/powerpoint/2010/main" val="226179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AC857-F74D-FC24-519A-9C842EC59033}"/>
              </a:ext>
            </a:extLst>
          </p:cNvPr>
          <p:cNvSpPr>
            <a:spLocks noGrp="1"/>
          </p:cNvSpPr>
          <p:nvPr>
            <p:ph type="title"/>
          </p:nvPr>
        </p:nvSpPr>
        <p:spPr/>
        <p:txBody>
          <a:bodyPr/>
          <a:lstStyle/>
          <a:p>
            <a:r>
              <a:rPr lang="en-JP" dirty="0"/>
              <a:t>まとめ</a:t>
            </a:r>
          </a:p>
        </p:txBody>
      </p:sp>
      <p:sp>
        <p:nvSpPr>
          <p:cNvPr id="3" name="Content Placeholder 2">
            <a:extLst>
              <a:ext uri="{FF2B5EF4-FFF2-40B4-BE49-F238E27FC236}">
                <a16:creationId xmlns:a16="http://schemas.microsoft.com/office/drawing/2014/main" id="{93F638D8-8360-8A6D-F89F-E01FD6314EF8}"/>
              </a:ext>
            </a:extLst>
          </p:cNvPr>
          <p:cNvSpPr>
            <a:spLocks noGrp="1"/>
          </p:cNvSpPr>
          <p:nvPr>
            <p:ph idx="1"/>
          </p:nvPr>
        </p:nvSpPr>
        <p:spPr/>
        <p:txBody>
          <a:bodyPr/>
          <a:lstStyle/>
          <a:p>
            <a:r>
              <a:rPr lang="en-JP" dirty="0"/>
              <a:t>SAM上のメモリアクセスの評価</a:t>
            </a:r>
          </a:p>
          <a:p>
            <a:pPr lvl="1"/>
            <a:r>
              <a:rPr lang="en-JP" dirty="0"/>
              <a:t>通信の多いプログラムに有効</a:t>
            </a:r>
          </a:p>
          <a:p>
            <a:r>
              <a:rPr lang="en-JP" dirty="0"/>
              <a:t>姫野ベンチマーク</a:t>
            </a:r>
          </a:p>
          <a:p>
            <a:pPr lvl="1"/>
            <a:r>
              <a:rPr lang="en-JP" dirty="0"/>
              <a:t>MMよりも生産性を改善</a:t>
            </a:r>
          </a:p>
          <a:p>
            <a:r>
              <a:rPr lang="en-JP" dirty="0"/>
              <a:t>GH200は有効であると言える。</a:t>
            </a:r>
          </a:p>
          <a:p>
            <a:endParaRPr lang="en-JP" dirty="0"/>
          </a:p>
          <a:p>
            <a:r>
              <a:rPr lang="en-JP" dirty="0"/>
              <a:t>今後の課題</a:t>
            </a:r>
          </a:p>
          <a:p>
            <a:pPr lvl="1"/>
            <a:r>
              <a:rPr lang="en-JP" dirty="0"/>
              <a:t>より多くのベンチマークでの性能評価</a:t>
            </a:r>
          </a:p>
          <a:p>
            <a:pPr lvl="1"/>
            <a:r>
              <a:rPr lang="en-JP" dirty="0"/>
              <a:t>マルチノードでのUMの影響の評価</a:t>
            </a:r>
          </a:p>
        </p:txBody>
      </p:sp>
      <p:sp>
        <p:nvSpPr>
          <p:cNvPr id="4" name="Slide Number Placeholder 3">
            <a:extLst>
              <a:ext uri="{FF2B5EF4-FFF2-40B4-BE49-F238E27FC236}">
                <a16:creationId xmlns:a16="http://schemas.microsoft.com/office/drawing/2014/main" id="{BB61E55D-B530-02CF-8C29-ED994EE15DCB}"/>
              </a:ext>
            </a:extLst>
          </p:cNvPr>
          <p:cNvSpPr>
            <a:spLocks noGrp="1"/>
          </p:cNvSpPr>
          <p:nvPr>
            <p:ph type="sldNum" sz="quarter" idx="12"/>
          </p:nvPr>
        </p:nvSpPr>
        <p:spPr/>
        <p:txBody>
          <a:bodyPr/>
          <a:lstStyle/>
          <a:p>
            <a:fld id="{07153F7F-D7F8-BB43-BDC4-A204CF7DB14A}" type="slidenum">
              <a:rPr lang="en-JP" smtClean="0"/>
              <a:t>11</a:t>
            </a:fld>
            <a:endParaRPr lang="en-JP"/>
          </a:p>
        </p:txBody>
      </p:sp>
    </p:spTree>
    <p:extLst>
      <p:ext uri="{BB962C8B-B14F-4D97-AF65-F5344CB8AC3E}">
        <p14:creationId xmlns:p14="http://schemas.microsoft.com/office/powerpoint/2010/main" val="4279881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8003D-635C-5D7A-601E-B229C1B44E63}"/>
              </a:ext>
            </a:extLst>
          </p:cNvPr>
          <p:cNvSpPr>
            <a:spLocks noGrp="1"/>
          </p:cNvSpPr>
          <p:nvPr>
            <p:ph type="title"/>
          </p:nvPr>
        </p:nvSpPr>
        <p:spPr/>
        <p:txBody>
          <a:bodyPr/>
          <a:lstStyle/>
          <a:p>
            <a:r>
              <a:rPr lang="en-JP" dirty="0"/>
              <a:t>研究背景 (1/2)</a:t>
            </a:r>
          </a:p>
        </p:txBody>
      </p:sp>
      <p:sp>
        <p:nvSpPr>
          <p:cNvPr id="3" name="Content Placeholder 2">
            <a:extLst>
              <a:ext uri="{FF2B5EF4-FFF2-40B4-BE49-F238E27FC236}">
                <a16:creationId xmlns:a16="http://schemas.microsoft.com/office/drawing/2014/main" id="{58108CE5-69AC-8B3A-6FD2-C424397D62D5}"/>
              </a:ext>
            </a:extLst>
          </p:cNvPr>
          <p:cNvSpPr>
            <a:spLocks noGrp="1"/>
          </p:cNvSpPr>
          <p:nvPr>
            <p:ph idx="1"/>
          </p:nvPr>
        </p:nvSpPr>
        <p:spPr/>
        <p:txBody>
          <a:bodyPr/>
          <a:lstStyle/>
          <a:p>
            <a:r>
              <a:rPr lang="en-JP" dirty="0"/>
              <a:t>GPU</a:t>
            </a:r>
            <a:r>
              <a:rPr lang="en-US" dirty="0"/>
              <a:t> (Graphical Processing Unit)</a:t>
            </a:r>
            <a:endParaRPr lang="en-JP" dirty="0"/>
          </a:p>
          <a:p>
            <a:pPr lvl="1"/>
            <a:r>
              <a:rPr lang="en-JP" dirty="0"/>
              <a:t>高性能計算 (HPC) 分野で利用拡大</a:t>
            </a:r>
          </a:p>
          <a:p>
            <a:pPr lvl="1"/>
            <a:r>
              <a:rPr lang="en-JP" dirty="0"/>
              <a:t>高い演算性能と電力効率</a:t>
            </a:r>
          </a:p>
          <a:p>
            <a:pPr lvl="1"/>
            <a:r>
              <a:rPr lang="en-JP" dirty="0"/>
              <a:t>生産性を低下させる</a:t>
            </a:r>
          </a:p>
          <a:p>
            <a:pPr marL="457200" lvl="1" indent="0">
              <a:buNone/>
            </a:pPr>
            <a:r>
              <a:rPr lang="en-JP" dirty="0"/>
              <a:t>	</a:t>
            </a:r>
          </a:p>
          <a:p>
            <a:r>
              <a:rPr lang="en-JP" dirty="0"/>
              <a:t>CUDA</a:t>
            </a:r>
          </a:p>
          <a:p>
            <a:pPr lvl="1"/>
            <a:r>
              <a:rPr lang="en-JP" dirty="0"/>
              <a:t>GPU向けプログラム開発環境</a:t>
            </a:r>
          </a:p>
          <a:p>
            <a:pPr lvl="1"/>
            <a:r>
              <a:rPr lang="en-JP" dirty="0"/>
              <a:t>Unified Memory</a:t>
            </a:r>
            <a:r>
              <a:rPr lang="en-US" dirty="0"/>
              <a:t>  (UM) </a:t>
            </a:r>
            <a:r>
              <a:rPr lang="en-JP" dirty="0"/>
              <a:t>を提供</a:t>
            </a:r>
          </a:p>
          <a:p>
            <a:pPr lvl="2"/>
            <a:r>
              <a:rPr lang="en-JP" dirty="0"/>
              <a:t>Managed Memory上で使用可能</a:t>
            </a:r>
          </a:p>
          <a:p>
            <a:pPr lvl="2"/>
            <a:r>
              <a:rPr lang="en-JP" dirty="0"/>
              <a:t>生産性の向上 but 性能の悪化</a:t>
            </a:r>
          </a:p>
        </p:txBody>
      </p:sp>
      <p:sp>
        <p:nvSpPr>
          <p:cNvPr id="4" name="Slide Number Placeholder 3">
            <a:extLst>
              <a:ext uri="{FF2B5EF4-FFF2-40B4-BE49-F238E27FC236}">
                <a16:creationId xmlns:a16="http://schemas.microsoft.com/office/drawing/2014/main" id="{ADC300E3-084A-E834-17E9-20C4BC4F9CDD}"/>
              </a:ext>
            </a:extLst>
          </p:cNvPr>
          <p:cNvSpPr>
            <a:spLocks noGrp="1"/>
          </p:cNvSpPr>
          <p:nvPr>
            <p:ph type="sldNum" sz="quarter" idx="12"/>
          </p:nvPr>
        </p:nvSpPr>
        <p:spPr/>
        <p:txBody>
          <a:bodyPr/>
          <a:lstStyle/>
          <a:p>
            <a:fld id="{07153F7F-D7F8-BB43-BDC4-A204CF7DB14A}" type="slidenum">
              <a:rPr lang="en-JP" smtClean="0"/>
              <a:t>2</a:t>
            </a:fld>
            <a:endParaRPr lang="en-JP"/>
          </a:p>
        </p:txBody>
      </p:sp>
      <p:pic>
        <p:nvPicPr>
          <p:cNvPr id="7" name="Picture 6" descr="A diagram of a computer network&#10;&#10;AI-generated content may be incorrect.">
            <a:extLst>
              <a:ext uri="{FF2B5EF4-FFF2-40B4-BE49-F238E27FC236}">
                <a16:creationId xmlns:a16="http://schemas.microsoft.com/office/drawing/2014/main" id="{C04E99EB-9856-9FE4-0DA8-C846681D9F93}"/>
              </a:ext>
            </a:extLst>
          </p:cNvPr>
          <p:cNvPicPr>
            <a:picLocks noChangeAspect="1"/>
          </p:cNvPicPr>
          <p:nvPr/>
        </p:nvPicPr>
        <p:blipFill>
          <a:blip r:embed="rId3"/>
          <a:stretch>
            <a:fillRect/>
          </a:stretch>
        </p:blipFill>
        <p:spPr>
          <a:xfrm>
            <a:off x="6568088" y="754062"/>
            <a:ext cx="5293055" cy="3336926"/>
          </a:xfrm>
          <a:prstGeom prst="rect">
            <a:avLst/>
          </a:prstGeom>
        </p:spPr>
      </p:pic>
      <p:sp>
        <p:nvSpPr>
          <p:cNvPr id="8" name="Rectangle 7">
            <a:extLst>
              <a:ext uri="{FF2B5EF4-FFF2-40B4-BE49-F238E27FC236}">
                <a16:creationId xmlns:a16="http://schemas.microsoft.com/office/drawing/2014/main" id="{4D1DF195-A00E-652F-3466-A2C515B50798}"/>
              </a:ext>
            </a:extLst>
          </p:cNvPr>
          <p:cNvSpPr/>
          <p:nvPr/>
        </p:nvSpPr>
        <p:spPr>
          <a:xfrm>
            <a:off x="8115737" y="365125"/>
            <a:ext cx="2451100" cy="7778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JP" dirty="0"/>
              <a:t>データ通信</a:t>
            </a:r>
          </a:p>
        </p:txBody>
      </p:sp>
    </p:spTree>
    <p:extLst>
      <p:ext uri="{BB962C8B-B14F-4D97-AF65-F5344CB8AC3E}">
        <p14:creationId xmlns:p14="http://schemas.microsoft.com/office/powerpoint/2010/main" val="1717484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B0263-3CCB-2DCF-8DBA-4B68DD9B1FF3}"/>
              </a:ext>
            </a:extLst>
          </p:cNvPr>
          <p:cNvSpPr>
            <a:spLocks noGrp="1"/>
          </p:cNvSpPr>
          <p:nvPr>
            <p:ph type="title"/>
          </p:nvPr>
        </p:nvSpPr>
        <p:spPr/>
        <p:txBody>
          <a:bodyPr/>
          <a:lstStyle/>
          <a:p>
            <a:r>
              <a:rPr lang="en-JP" dirty="0"/>
              <a:t>研究背景 (2/2)</a:t>
            </a:r>
          </a:p>
        </p:txBody>
      </p:sp>
      <p:sp>
        <p:nvSpPr>
          <p:cNvPr id="3" name="Content Placeholder 2">
            <a:extLst>
              <a:ext uri="{FF2B5EF4-FFF2-40B4-BE49-F238E27FC236}">
                <a16:creationId xmlns:a16="http://schemas.microsoft.com/office/drawing/2014/main" id="{1B9CFA03-4D7B-696F-A5B1-8A9D0F20A185}"/>
              </a:ext>
            </a:extLst>
          </p:cNvPr>
          <p:cNvSpPr>
            <a:spLocks noGrp="1"/>
          </p:cNvSpPr>
          <p:nvPr>
            <p:ph idx="1"/>
          </p:nvPr>
        </p:nvSpPr>
        <p:spPr/>
        <p:txBody>
          <a:bodyPr>
            <a:normAutofit/>
          </a:bodyPr>
          <a:lstStyle/>
          <a:p>
            <a:r>
              <a:rPr lang="en-JP" dirty="0"/>
              <a:t>GH200</a:t>
            </a:r>
          </a:p>
          <a:p>
            <a:pPr lvl="1"/>
            <a:r>
              <a:rPr lang="en-JP" dirty="0"/>
              <a:t>GPU・CPU一体化モジュール</a:t>
            </a:r>
          </a:p>
          <a:p>
            <a:pPr lvl="1"/>
            <a:r>
              <a:rPr lang="en-JP" dirty="0"/>
              <a:t>高速なバスで接続</a:t>
            </a:r>
          </a:p>
          <a:p>
            <a:pPr lvl="1"/>
            <a:endParaRPr lang="en-JP" dirty="0"/>
          </a:p>
          <a:p>
            <a:pPr lvl="1"/>
            <a:r>
              <a:rPr lang="en-JP" dirty="0"/>
              <a:t>System-Allocated Memory (SAM)</a:t>
            </a:r>
          </a:p>
          <a:p>
            <a:pPr lvl="2"/>
            <a:r>
              <a:rPr lang="en-JP" dirty="0"/>
              <a:t>GH200が提供するUM</a:t>
            </a:r>
          </a:p>
          <a:p>
            <a:pPr lvl="2"/>
            <a:r>
              <a:rPr lang="en-JP" dirty="0"/>
              <a:t>性能向上のサポート</a:t>
            </a:r>
          </a:p>
          <a:p>
            <a:pPr lvl="2"/>
            <a:r>
              <a:rPr lang="en-JP" dirty="0"/>
              <a:t>First Touch</a:t>
            </a:r>
          </a:p>
          <a:p>
            <a:pPr lvl="3"/>
            <a:r>
              <a:rPr lang="en-JP" dirty="0"/>
              <a:t>初期化した側にデータを格納</a:t>
            </a:r>
          </a:p>
          <a:p>
            <a:pPr lvl="2"/>
            <a:r>
              <a:rPr lang="en-JP" dirty="0"/>
              <a:t>Migration</a:t>
            </a:r>
          </a:p>
          <a:p>
            <a:pPr lvl="3"/>
            <a:r>
              <a:rPr lang="en-JP" dirty="0"/>
              <a:t>一定のアクセスでデータを移動</a:t>
            </a:r>
          </a:p>
          <a:p>
            <a:pPr marL="914400" lvl="2" indent="0">
              <a:buNone/>
            </a:pPr>
            <a:endParaRPr lang="en-JP" dirty="0"/>
          </a:p>
        </p:txBody>
      </p:sp>
      <p:sp>
        <p:nvSpPr>
          <p:cNvPr id="4" name="Slide Number Placeholder 3">
            <a:extLst>
              <a:ext uri="{FF2B5EF4-FFF2-40B4-BE49-F238E27FC236}">
                <a16:creationId xmlns:a16="http://schemas.microsoft.com/office/drawing/2014/main" id="{8270A218-63AE-54F6-D7DF-2D16F99033BE}"/>
              </a:ext>
            </a:extLst>
          </p:cNvPr>
          <p:cNvSpPr>
            <a:spLocks noGrp="1"/>
          </p:cNvSpPr>
          <p:nvPr>
            <p:ph type="sldNum" sz="quarter" idx="12"/>
          </p:nvPr>
        </p:nvSpPr>
        <p:spPr/>
        <p:txBody>
          <a:bodyPr/>
          <a:lstStyle/>
          <a:p>
            <a:fld id="{07153F7F-D7F8-BB43-BDC4-A204CF7DB14A}" type="slidenum">
              <a:rPr lang="en-JP" smtClean="0"/>
              <a:t>3</a:t>
            </a:fld>
            <a:endParaRPr lang="en-JP"/>
          </a:p>
        </p:txBody>
      </p:sp>
      <p:pic>
        <p:nvPicPr>
          <p:cNvPr id="6" name="Picture 5" descr="A close-up of a computer chip&#10;&#10;AI-generated content may be incorrect.">
            <a:extLst>
              <a:ext uri="{FF2B5EF4-FFF2-40B4-BE49-F238E27FC236}">
                <a16:creationId xmlns:a16="http://schemas.microsoft.com/office/drawing/2014/main" id="{8314E876-54F1-6B59-16EB-F063B7CA6D21}"/>
              </a:ext>
            </a:extLst>
          </p:cNvPr>
          <p:cNvPicPr>
            <a:picLocks noChangeAspect="1"/>
          </p:cNvPicPr>
          <p:nvPr/>
        </p:nvPicPr>
        <p:blipFill>
          <a:blip r:embed="rId3"/>
          <a:stretch>
            <a:fillRect/>
          </a:stretch>
        </p:blipFill>
        <p:spPr>
          <a:xfrm>
            <a:off x="6477000" y="756405"/>
            <a:ext cx="5124450" cy="3516206"/>
          </a:xfrm>
          <a:prstGeom prst="rect">
            <a:avLst/>
          </a:prstGeom>
        </p:spPr>
      </p:pic>
      <p:sp>
        <p:nvSpPr>
          <p:cNvPr id="7" name="Rectangular Callout 6">
            <a:extLst>
              <a:ext uri="{FF2B5EF4-FFF2-40B4-BE49-F238E27FC236}">
                <a16:creationId xmlns:a16="http://schemas.microsoft.com/office/drawing/2014/main" id="{C203C8DB-6AD8-C44E-3E19-A5AB6D8F0CFA}"/>
              </a:ext>
            </a:extLst>
          </p:cNvPr>
          <p:cNvSpPr/>
          <p:nvPr/>
        </p:nvSpPr>
        <p:spPr>
          <a:xfrm>
            <a:off x="7359650" y="756405"/>
            <a:ext cx="1974850" cy="673894"/>
          </a:xfrm>
          <a:prstGeom prst="wedgeRectCallout">
            <a:avLst>
              <a:gd name="adj1" fmla="val -14402"/>
              <a:gd name="adj2" fmla="val 13222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sz="2000" dirty="0"/>
              <a:t>CPU</a:t>
            </a:r>
          </a:p>
        </p:txBody>
      </p:sp>
      <p:sp>
        <p:nvSpPr>
          <p:cNvPr id="8" name="Rectangular Callout 7">
            <a:extLst>
              <a:ext uri="{FF2B5EF4-FFF2-40B4-BE49-F238E27FC236}">
                <a16:creationId xmlns:a16="http://schemas.microsoft.com/office/drawing/2014/main" id="{291D00BB-511F-CE61-A0A7-1D9961839B74}"/>
              </a:ext>
            </a:extLst>
          </p:cNvPr>
          <p:cNvSpPr/>
          <p:nvPr/>
        </p:nvSpPr>
        <p:spPr>
          <a:xfrm>
            <a:off x="9563100" y="1196181"/>
            <a:ext cx="1514475" cy="673894"/>
          </a:xfrm>
          <a:prstGeom prst="wedgeRectCallout">
            <a:avLst>
              <a:gd name="adj1" fmla="val -20833"/>
              <a:gd name="adj2" fmla="val 9776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sz="2000" dirty="0"/>
              <a:t>GPU</a:t>
            </a:r>
          </a:p>
        </p:txBody>
      </p:sp>
      <p:sp>
        <p:nvSpPr>
          <p:cNvPr id="10" name="Footer Placeholder 9">
            <a:extLst>
              <a:ext uri="{FF2B5EF4-FFF2-40B4-BE49-F238E27FC236}">
                <a16:creationId xmlns:a16="http://schemas.microsoft.com/office/drawing/2014/main" id="{222B15CB-0E4A-E816-FB44-1A1E436AC2CC}"/>
              </a:ext>
            </a:extLst>
          </p:cNvPr>
          <p:cNvSpPr>
            <a:spLocks noGrp="1"/>
          </p:cNvSpPr>
          <p:nvPr>
            <p:ph type="ftr" sz="quarter" idx="11"/>
          </p:nvPr>
        </p:nvSpPr>
        <p:spPr>
          <a:xfrm>
            <a:off x="838200" y="6356350"/>
            <a:ext cx="10515600" cy="365125"/>
          </a:xfrm>
        </p:spPr>
        <p:txBody>
          <a:bodyPr/>
          <a:lstStyle/>
          <a:p>
            <a:r>
              <a:rPr lang="en-US" dirty="0"/>
              <a:t>[1] NVIDIA. NVIDIA Grace Hopper Superchip Architecture whitepaper. https://</a:t>
            </a:r>
            <a:r>
              <a:rPr lang="en-US" dirty="0" err="1"/>
              <a:t>resources.nvidia.com</a:t>
            </a:r>
            <a:r>
              <a:rPr lang="en-US" dirty="0"/>
              <a:t>/</a:t>
            </a:r>
            <a:r>
              <a:rPr lang="en-US" dirty="0" err="1"/>
              <a:t>en</a:t>
            </a:r>
            <a:r>
              <a:rPr lang="en-US" dirty="0"/>
              <a:t>-us-grace-</a:t>
            </a:r>
            <a:r>
              <a:rPr lang="en-US" dirty="0" err="1"/>
              <a:t>cpu</a:t>
            </a:r>
            <a:r>
              <a:rPr lang="en-US" dirty="0"/>
              <a:t>/</a:t>
            </a:r>
            <a:r>
              <a:rPr lang="en-US" dirty="0" err="1"/>
              <a:t>nvidia</a:t>
            </a:r>
            <a:r>
              <a:rPr lang="en-US" dirty="0"/>
              <a:t>-grace-hopper</a:t>
            </a:r>
            <a:endParaRPr lang="en-JP" dirty="0"/>
          </a:p>
        </p:txBody>
      </p:sp>
      <p:sp>
        <p:nvSpPr>
          <p:cNvPr id="11" name="TextBox 10">
            <a:extLst>
              <a:ext uri="{FF2B5EF4-FFF2-40B4-BE49-F238E27FC236}">
                <a16:creationId xmlns:a16="http://schemas.microsoft.com/office/drawing/2014/main" id="{7085FECE-0C19-889C-A816-E9A2FA84116A}"/>
              </a:ext>
            </a:extLst>
          </p:cNvPr>
          <p:cNvSpPr txBox="1"/>
          <p:nvPr/>
        </p:nvSpPr>
        <p:spPr>
          <a:xfrm>
            <a:off x="10893425" y="4126743"/>
            <a:ext cx="584200" cy="523220"/>
          </a:xfrm>
          <a:prstGeom prst="rect">
            <a:avLst/>
          </a:prstGeom>
          <a:noFill/>
        </p:spPr>
        <p:txBody>
          <a:bodyPr wrap="square" rtlCol="0">
            <a:spAutoFit/>
          </a:bodyPr>
          <a:lstStyle/>
          <a:p>
            <a:r>
              <a:rPr lang="en-JP" sz="2800" dirty="0"/>
              <a:t>[1]</a:t>
            </a:r>
          </a:p>
        </p:txBody>
      </p:sp>
    </p:spTree>
    <p:extLst>
      <p:ext uri="{BB962C8B-B14F-4D97-AF65-F5344CB8AC3E}">
        <p14:creationId xmlns:p14="http://schemas.microsoft.com/office/powerpoint/2010/main" val="194381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9D91C-CD93-ED8F-FD92-D646E0C4A34D}"/>
              </a:ext>
            </a:extLst>
          </p:cNvPr>
          <p:cNvSpPr>
            <a:spLocks noGrp="1"/>
          </p:cNvSpPr>
          <p:nvPr>
            <p:ph type="title"/>
          </p:nvPr>
        </p:nvSpPr>
        <p:spPr/>
        <p:txBody>
          <a:bodyPr/>
          <a:lstStyle/>
          <a:p>
            <a:r>
              <a:rPr lang="en-JP" dirty="0"/>
              <a:t>研究目的</a:t>
            </a:r>
          </a:p>
        </p:txBody>
      </p:sp>
      <p:sp>
        <p:nvSpPr>
          <p:cNvPr id="3" name="Content Placeholder 2">
            <a:extLst>
              <a:ext uri="{FF2B5EF4-FFF2-40B4-BE49-F238E27FC236}">
                <a16:creationId xmlns:a16="http://schemas.microsoft.com/office/drawing/2014/main" id="{C169107F-C674-E0B0-D671-D4DBBF99F824}"/>
              </a:ext>
            </a:extLst>
          </p:cNvPr>
          <p:cNvSpPr>
            <a:spLocks noGrp="1"/>
          </p:cNvSpPr>
          <p:nvPr>
            <p:ph idx="1"/>
          </p:nvPr>
        </p:nvSpPr>
        <p:spPr/>
        <p:txBody>
          <a:bodyPr/>
          <a:lstStyle/>
          <a:p>
            <a:r>
              <a:rPr lang="en-JP" dirty="0"/>
              <a:t>GH200のメモリアクセスへの影響を理解</a:t>
            </a:r>
          </a:p>
          <a:p>
            <a:pPr lvl="1"/>
            <a:r>
              <a:rPr lang="en-JP" dirty="0"/>
              <a:t>様々なアクセスパターンにおける性能測定</a:t>
            </a:r>
          </a:p>
          <a:p>
            <a:pPr lvl="1"/>
            <a:r>
              <a:rPr lang="en-JP" dirty="0"/>
              <a:t>First TouchやMigrationの動作</a:t>
            </a:r>
          </a:p>
          <a:p>
            <a:pPr lvl="1"/>
            <a:r>
              <a:rPr lang="en-JP" dirty="0"/>
              <a:t>どんなプログラムなら恩恵を受けられるか</a:t>
            </a:r>
          </a:p>
          <a:p>
            <a:pPr lvl="1"/>
            <a:endParaRPr lang="en-JP" dirty="0"/>
          </a:p>
          <a:p>
            <a:r>
              <a:rPr lang="en-JP" dirty="0"/>
              <a:t>GH200の有効性の評価</a:t>
            </a:r>
          </a:p>
          <a:p>
            <a:pPr lvl="1"/>
            <a:r>
              <a:rPr lang="en-JP" dirty="0"/>
              <a:t>既存のシステムとの比較</a:t>
            </a:r>
          </a:p>
          <a:p>
            <a:pPr lvl="1"/>
            <a:r>
              <a:rPr lang="en-JP" dirty="0"/>
              <a:t>性能、生産性はどうなるか</a:t>
            </a:r>
          </a:p>
          <a:p>
            <a:pPr lvl="1"/>
            <a:endParaRPr lang="en-JP" dirty="0"/>
          </a:p>
        </p:txBody>
      </p:sp>
      <p:sp>
        <p:nvSpPr>
          <p:cNvPr id="4" name="Slide Number Placeholder 3">
            <a:extLst>
              <a:ext uri="{FF2B5EF4-FFF2-40B4-BE49-F238E27FC236}">
                <a16:creationId xmlns:a16="http://schemas.microsoft.com/office/drawing/2014/main" id="{D5E63E3C-E91F-2267-F5DF-7780AA3C6547}"/>
              </a:ext>
            </a:extLst>
          </p:cNvPr>
          <p:cNvSpPr>
            <a:spLocks noGrp="1"/>
          </p:cNvSpPr>
          <p:nvPr>
            <p:ph type="sldNum" sz="quarter" idx="12"/>
          </p:nvPr>
        </p:nvSpPr>
        <p:spPr/>
        <p:txBody>
          <a:bodyPr/>
          <a:lstStyle/>
          <a:p>
            <a:fld id="{07153F7F-D7F8-BB43-BDC4-A204CF7DB14A}" type="slidenum">
              <a:rPr lang="en-JP" smtClean="0"/>
              <a:t>4</a:t>
            </a:fld>
            <a:endParaRPr lang="en-JP"/>
          </a:p>
        </p:txBody>
      </p:sp>
    </p:spTree>
    <p:extLst>
      <p:ext uri="{BB962C8B-B14F-4D97-AF65-F5344CB8AC3E}">
        <p14:creationId xmlns:p14="http://schemas.microsoft.com/office/powerpoint/2010/main" val="1507524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D2EEA-F79C-47FC-3A77-B29159257738}"/>
              </a:ext>
            </a:extLst>
          </p:cNvPr>
          <p:cNvSpPr>
            <a:spLocks noGrp="1"/>
          </p:cNvSpPr>
          <p:nvPr>
            <p:ph type="title"/>
          </p:nvPr>
        </p:nvSpPr>
        <p:spPr/>
        <p:txBody>
          <a:bodyPr/>
          <a:lstStyle/>
          <a:p>
            <a:r>
              <a:rPr lang="en-JP" dirty="0"/>
              <a:t>実験 (1/2)</a:t>
            </a:r>
          </a:p>
        </p:txBody>
      </p:sp>
      <p:sp>
        <p:nvSpPr>
          <p:cNvPr id="3" name="Content Placeholder 2">
            <a:extLst>
              <a:ext uri="{FF2B5EF4-FFF2-40B4-BE49-F238E27FC236}">
                <a16:creationId xmlns:a16="http://schemas.microsoft.com/office/drawing/2014/main" id="{BB74DF2C-5219-1E5A-5E2B-93B31B3CD2A8}"/>
              </a:ext>
            </a:extLst>
          </p:cNvPr>
          <p:cNvSpPr>
            <a:spLocks noGrp="1"/>
          </p:cNvSpPr>
          <p:nvPr>
            <p:ph idx="1"/>
          </p:nvPr>
        </p:nvSpPr>
        <p:spPr/>
        <p:txBody>
          <a:bodyPr/>
          <a:lstStyle/>
          <a:p>
            <a:r>
              <a:rPr lang="en-JP" dirty="0"/>
              <a:t>SAM上のメモリ性能の評価</a:t>
            </a:r>
          </a:p>
          <a:p>
            <a:pPr lvl="1"/>
            <a:r>
              <a:rPr lang="en-JP" dirty="0"/>
              <a:t>8パターンのメモリ性能を測定</a:t>
            </a:r>
          </a:p>
          <a:p>
            <a:pPr lvl="1"/>
            <a:r>
              <a:rPr lang="en-JP" dirty="0"/>
              <a:t>First Touchで２配列を一方に格納</a:t>
            </a:r>
          </a:p>
          <a:p>
            <a:pPr lvl="1"/>
            <a:r>
              <a:rPr lang="en-JP" dirty="0"/>
              <a:t>配列コピーによるメモリアクセス</a:t>
            </a:r>
          </a:p>
          <a:p>
            <a:pPr lvl="1"/>
            <a:r>
              <a:rPr lang="en-JP" dirty="0"/>
              <a:t>連続で200回性能測定</a:t>
            </a:r>
          </a:p>
          <a:p>
            <a:pPr lvl="1"/>
            <a:r>
              <a:rPr lang="en-JP" dirty="0"/>
              <a:t>これを10回行う。</a:t>
            </a:r>
          </a:p>
          <a:p>
            <a:pPr lvl="1"/>
            <a:endParaRPr lang="en-JP" dirty="0"/>
          </a:p>
          <a:p>
            <a:pPr lvl="1"/>
            <a:endParaRPr lang="en-JP" dirty="0"/>
          </a:p>
        </p:txBody>
      </p:sp>
      <p:sp>
        <p:nvSpPr>
          <p:cNvPr id="4" name="Slide Number Placeholder 3">
            <a:extLst>
              <a:ext uri="{FF2B5EF4-FFF2-40B4-BE49-F238E27FC236}">
                <a16:creationId xmlns:a16="http://schemas.microsoft.com/office/drawing/2014/main" id="{BEDAEBCF-5C65-5843-CDA9-49101F28F5C8}"/>
              </a:ext>
            </a:extLst>
          </p:cNvPr>
          <p:cNvSpPr>
            <a:spLocks noGrp="1"/>
          </p:cNvSpPr>
          <p:nvPr>
            <p:ph type="sldNum" sz="quarter" idx="12"/>
          </p:nvPr>
        </p:nvSpPr>
        <p:spPr/>
        <p:txBody>
          <a:bodyPr/>
          <a:lstStyle/>
          <a:p>
            <a:fld id="{07153F7F-D7F8-BB43-BDC4-A204CF7DB14A}" type="slidenum">
              <a:rPr lang="en-JP" smtClean="0"/>
              <a:t>5</a:t>
            </a:fld>
            <a:endParaRPr lang="en-JP"/>
          </a:p>
        </p:txBody>
      </p:sp>
      <p:pic>
        <p:nvPicPr>
          <p:cNvPr id="7" name="Picture 6" descr="A diagram of a computer network&#10;&#10;AI-generated content may be incorrect.">
            <a:extLst>
              <a:ext uri="{FF2B5EF4-FFF2-40B4-BE49-F238E27FC236}">
                <a16:creationId xmlns:a16="http://schemas.microsoft.com/office/drawing/2014/main" id="{B083897F-ABAF-69BD-9D19-ED4CF51BAE5F}"/>
              </a:ext>
            </a:extLst>
          </p:cNvPr>
          <p:cNvPicPr>
            <a:picLocks noChangeAspect="1"/>
          </p:cNvPicPr>
          <p:nvPr/>
        </p:nvPicPr>
        <p:blipFill>
          <a:blip r:embed="rId3"/>
          <a:stretch>
            <a:fillRect/>
          </a:stretch>
        </p:blipFill>
        <p:spPr>
          <a:xfrm>
            <a:off x="6096000" y="511571"/>
            <a:ext cx="5734052" cy="2628107"/>
          </a:xfrm>
          <a:prstGeom prst="rect">
            <a:avLst/>
          </a:prstGeom>
        </p:spPr>
      </p:pic>
      <p:pic>
        <p:nvPicPr>
          <p:cNvPr id="9" name="Picture 8" descr="A diagram of a network&#10;&#10;AI-generated content may be incorrect.">
            <a:extLst>
              <a:ext uri="{FF2B5EF4-FFF2-40B4-BE49-F238E27FC236}">
                <a16:creationId xmlns:a16="http://schemas.microsoft.com/office/drawing/2014/main" id="{A169686B-409B-DE8E-0E23-97DDFDF4BF79}"/>
              </a:ext>
            </a:extLst>
          </p:cNvPr>
          <p:cNvPicPr>
            <a:picLocks noChangeAspect="1"/>
          </p:cNvPicPr>
          <p:nvPr/>
        </p:nvPicPr>
        <p:blipFill>
          <a:blip r:embed="rId4"/>
          <a:stretch>
            <a:fillRect/>
          </a:stretch>
        </p:blipFill>
        <p:spPr>
          <a:xfrm>
            <a:off x="6573838" y="3548856"/>
            <a:ext cx="5256214" cy="2628107"/>
          </a:xfrm>
          <a:prstGeom prst="rect">
            <a:avLst/>
          </a:prstGeom>
        </p:spPr>
      </p:pic>
      <p:pic>
        <p:nvPicPr>
          <p:cNvPr id="13" name="Picture 12" descr="A close-up of a sign&#10;&#10;AI-generated content may be incorrect.">
            <a:extLst>
              <a:ext uri="{FF2B5EF4-FFF2-40B4-BE49-F238E27FC236}">
                <a16:creationId xmlns:a16="http://schemas.microsoft.com/office/drawing/2014/main" id="{7C7793B0-1FFC-2F38-51C5-0DCA0D23DC76}"/>
              </a:ext>
            </a:extLst>
          </p:cNvPr>
          <p:cNvPicPr>
            <a:picLocks noChangeAspect="1"/>
          </p:cNvPicPr>
          <p:nvPr/>
        </p:nvPicPr>
        <p:blipFill>
          <a:blip r:embed="rId5"/>
          <a:stretch>
            <a:fillRect/>
          </a:stretch>
        </p:blipFill>
        <p:spPr>
          <a:xfrm>
            <a:off x="1317624" y="4952603"/>
            <a:ext cx="5256214" cy="1314054"/>
          </a:xfrm>
          <a:prstGeom prst="rect">
            <a:avLst/>
          </a:prstGeom>
        </p:spPr>
      </p:pic>
    </p:spTree>
    <p:extLst>
      <p:ext uri="{BB962C8B-B14F-4D97-AF65-F5344CB8AC3E}">
        <p14:creationId xmlns:p14="http://schemas.microsoft.com/office/powerpoint/2010/main" val="2024685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0D1D3-86B9-DCE5-B485-8CAA2AD395FA}"/>
              </a:ext>
            </a:extLst>
          </p:cNvPr>
          <p:cNvSpPr>
            <a:spLocks noGrp="1"/>
          </p:cNvSpPr>
          <p:nvPr>
            <p:ph type="title"/>
          </p:nvPr>
        </p:nvSpPr>
        <p:spPr/>
        <p:txBody>
          <a:bodyPr/>
          <a:lstStyle/>
          <a:p>
            <a:r>
              <a:rPr lang="en-JP" dirty="0"/>
              <a:t>実験 (2/2)</a:t>
            </a:r>
          </a:p>
        </p:txBody>
      </p:sp>
      <p:sp>
        <p:nvSpPr>
          <p:cNvPr id="3" name="Content Placeholder 2">
            <a:extLst>
              <a:ext uri="{FF2B5EF4-FFF2-40B4-BE49-F238E27FC236}">
                <a16:creationId xmlns:a16="http://schemas.microsoft.com/office/drawing/2014/main" id="{0B3E709A-5374-FE50-A53A-483314C6A48C}"/>
              </a:ext>
            </a:extLst>
          </p:cNvPr>
          <p:cNvSpPr>
            <a:spLocks noGrp="1"/>
          </p:cNvSpPr>
          <p:nvPr>
            <p:ph idx="1"/>
          </p:nvPr>
        </p:nvSpPr>
        <p:spPr>
          <a:xfrm>
            <a:off x="838200" y="1825625"/>
            <a:ext cx="10515600" cy="4351338"/>
          </a:xfrm>
        </p:spPr>
        <p:txBody>
          <a:bodyPr/>
          <a:lstStyle/>
          <a:p>
            <a:r>
              <a:rPr lang="en-JP" dirty="0"/>
              <a:t>姫野ベンチマーク[2]</a:t>
            </a:r>
          </a:p>
          <a:p>
            <a:pPr lvl="1"/>
            <a:r>
              <a:rPr lang="en-JP" dirty="0"/>
              <a:t>ポアソン方程式の求解速度から演算性能を測定</a:t>
            </a:r>
          </a:p>
          <a:p>
            <a:pPr lvl="1"/>
            <a:r>
              <a:rPr lang="en-JP" dirty="0"/>
              <a:t>メモリ性能に依存</a:t>
            </a:r>
          </a:p>
          <a:p>
            <a:pPr lvl="1"/>
            <a:endParaRPr lang="en-JP" dirty="0"/>
          </a:p>
          <a:p>
            <a:pPr lvl="1"/>
            <a:r>
              <a:rPr lang="en-US" dirty="0"/>
              <a:t>3バージョンのGPU</a:t>
            </a:r>
            <a:r>
              <a:rPr lang="en-JP" dirty="0"/>
              <a:t>化</a:t>
            </a:r>
          </a:p>
          <a:p>
            <a:pPr lvl="2"/>
            <a:r>
              <a:rPr lang="en-JP" dirty="0"/>
              <a:t>UMを使わない</a:t>
            </a:r>
          </a:p>
          <a:p>
            <a:pPr lvl="2"/>
            <a:r>
              <a:rPr lang="en-JP" dirty="0"/>
              <a:t>Managed Memoryを使用</a:t>
            </a:r>
          </a:p>
          <a:p>
            <a:pPr lvl="2"/>
            <a:r>
              <a:rPr lang="en-JP" dirty="0"/>
              <a:t>System-Allocated Memoryを使用</a:t>
            </a:r>
          </a:p>
          <a:p>
            <a:pPr lvl="2"/>
            <a:endParaRPr lang="en-JP" dirty="0"/>
          </a:p>
          <a:p>
            <a:pPr lvl="1"/>
            <a:r>
              <a:rPr lang="en-JP" dirty="0"/>
              <a:t>既存システム、GH200システムで実行し評価</a:t>
            </a:r>
          </a:p>
          <a:p>
            <a:pPr lvl="2"/>
            <a:r>
              <a:rPr lang="en-JP" dirty="0"/>
              <a:t>10回行った平均を結果とする</a:t>
            </a:r>
          </a:p>
        </p:txBody>
      </p:sp>
      <p:sp>
        <p:nvSpPr>
          <p:cNvPr id="4" name="Slide Number Placeholder 3">
            <a:extLst>
              <a:ext uri="{FF2B5EF4-FFF2-40B4-BE49-F238E27FC236}">
                <a16:creationId xmlns:a16="http://schemas.microsoft.com/office/drawing/2014/main" id="{ED898D64-3ED3-2D6E-4128-5D191BC119B6}"/>
              </a:ext>
            </a:extLst>
          </p:cNvPr>
          <p:cNvSpPr>
            <a:spLocks noGrp="1"/>
          </p:cNvSpPr>
          <p:nvPr>
            <p:ph type="sldNum" sz="quarter" idx="12"/>
          </p:nvPr>
        </p:nvSpPr>
        <p:spPr/>
        <p:txBody>
          <a:bodyPr/>
          <a:lstStyle/>
          <a:p>
            <a:fld id="{07153F7F-D7F8-BB43-BDC4-A204CF7DB14A}" type="slidenum">
              <a:rPr lang="en-JP" smtClean="0"/>
              <a:t>6</a:t>
            </a:fld>
            <a:endParaRPr lang="en-JP"/>
          </a:p>
        </p:txBody>
      </p:sp>
      <p:sp>
        <p:nvSpPr>
          <p:cNvPr id="5" name="Footer Placeholder 4">
            <a:extLst>
              <a:ext uri="{FF2B5EF4-FFF2-40B4-BE49-F238E27FC236}">
                <a16:creationId xmlns:a16="http://schemas.microsoft.com/office/drawing/2014/main" id="{D70A9506-6616-B534-90E7-1B96EBBC10A7}"/>
              </a:ext>
            </a:extLst>
          </p:cNvPr>
          <p:cNvSpPr>
            <a:spLocks noGrp="1"/>
          </p:cNvSpPr>
          <p:nvPr>
            <p:ph type="ftr" sz="quarter" idx="11"/>
          </p:nvPr>
        </p:nvSpPr>
        <p:spPr>
          <a:xfrm>
            <a:off x="838200" y="6176963"/>
            <a:ext cx="10515600" cy="544513"/>
          </a:xfrm>
        </p:spPr>
        <p:txBody>
          <a:bodyPr/>
          <a:lstStyle/>
          <a:p>
            <a:r>
              <a:rPr lang="en-US" altLang="ja-JP" dirty="0"/>
              <a:t>[2] </a:t>
            </a:r>
            <a:r>
              <a:rPr lang="ja-JP" altLang="en-US"/>
              <a:t>理 化 学 研 究 所 情 報 シ ス テ ム 部</a:t>
            </a:r>
            <a:r>
              <a:rPr lang="en-US" altLang="ja-JP" dirty="0"/>
              <a:t>. </a:t>
            </a:r>
            <a:r>
              <a:rPr lang="ja-JP" altLang="en-US"/>
              <a:t>姫 野 ベ ン チ マ ー ク</a:t>
            </a:r>
            <a:r>
              <a:rPr lang="en-US" altLang="ja-JP" dirty="0"/>
              <a:t>. </a:t>
            </a:r>
            <a:r>
              <a:rPr lang="en-US" dirty="0"/>
              <a:t>https://</a:t>
            </a:r>
            <a:r>
              <a:rPr lang="en-US" dirty="0" err="1"/>
              <a:t>i.riken.jp</a:t>
            </a:r>
            <a:r>
              <a:rPr lang="en-US" dirty="0"/>
              <a:t>/</a:t>
            </a:r>
            <a:r>
              <a:rPr lang="en-US" dirty="0" err="1"/>
              <a:t>supercom</a:t>
            </a:r>
            <a:r>
              <a:rPr lang="en-US" dirty="0"/>
              <a:t>/documents/</a:t>
            </a:r>
            <a:r>
              <a:rPr lang="en-US" dirty="0" err="1"/>
              <a:t>himenobmt</a:t>
            </a:r>
            <a:r>
              <a:rPr lang="en-US" dirty="0"/>
              <a:t>/</a:t>
            </a:r>
            <a:endParaRPr lang="en-JP" dirty="0"/>
          </a:p>
        </p:txBody>
      </p:sp>
    </p:spTree>
    <p:extLst>
      <p:ext uri="{BB962C8B-B14F-4D97-AF65-F5344CB8AC3E}">
        <p14:creationId xmlns:p14="http://schemas.microsoft.com/office/powerpoint/2010/main" val="2433595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134D7-E8AE-577B-DBB0-C61CE43726F1}"/>
              </a:ext>
            </a:extLst>
          </p:cNvPr>
          <p:cNvSpPr>
            <a:spLocks noGrp="1"/>
          </p:cNvSpPr>
          <p:nvPr>
            <p:ph type="title"/>
          </p:nvPr>
        </p:nvSpPr>
        <p:spPr/>
        <p:txBody>
          <a:bodyPr/>
          <a:lstStyle/>
          <a:p>
            <a:r>
              <a:rPr lang="en-JP" dirty="0"/>
              <a:t>性能評価 (1/4)</a:t>
            </a:r>
          </a:p>
        </p:txBody>
      </p:sp>
      <p:sp>
        <p:nvSpPr>
          <p:cNvPr id="3" name="Content Placeholder 2">
            <a:extLst>
              <a:ext uri="{FF2B5EF4-FFF2-40B4-BE49-F238E27FC236}">
                <a16:creationId xmlns:a16="http://schemas.microsoft.com/office/drawing/2014/main" id="{ED6D081C-9F5A-98E0-FDD6-BAB2DDEB1919}"/>
              </a:ext>
            </a:extLst>
          </p:cNvPr>
          <p:cNvSpPr>
            <a:spLocks noGrp="1"/>
          </p:cNvSpPr>
          <p:nvPr>
            <p:ph idx="1"/>
          </p:nvPr>
        </p:nvSpPr>
        <p:spPr/>
        <p:txBody>
          <a:bodyPr>
            <a:normAutofit/>
          </a:bodyPr>
          <a:lstStyle/>
          <a:p>
            <a:r>
              <a:rPr lang="en-JP" dirty="0"/>
              <a:t>実験環境</a:t>
            </a:r>
          </a:p>
          <a:p>
            <a:pPr lvl="1"/>
            <a:r>
              <a:rPr lang="en-JP" dirty="0"/>
              <a:t>Miyabi [3]</a:t>
            </a:r>
          </a:p>
          <a:p>
            <a:pPr lvl="2"/>
            <a:r>
              <a:rPr lang="en-JP" dirty="0"/>
              <a:t>最先端HPC基盤施設が運用</a:t>
            </a:r>
          </a:p>
          <a:p>
            <a:pPr lvl="2"/>
            <a:r>
              <a:rPr lang="en-JP" dirty="0"/>
              <a:t>GH200を搭載</a:t>
            </a:r>
          </a:p>
          <a:p>
            <a:pPr marL="914400" lvl="2" indent="0">
              <a:buNone/>
            </a:pPr>
            <a:endParaRPr lang="en-JP" dirty="0"/>
          </a:p>
          <a:p>
            <a:pPr lvl="1"/>
            <a:r>
              <a:rPr lang="en-JP" dirty="0"/>
              <a:t>Pegasus [4]</a:t>
            </a:r>
          </a:p>
          <a:p>
            <a:pPr lvl="2"/>
            <a:r>
              <a:rPr lang="en-JP" dirty="0"/>
              <a:t>筑波大学計算科学研究センターが運用</a:t>
            </a:r>
          </a:p>
          <a:p>
            <a:pPr lvl="2"/>
            <a:r>
              <a:rPr lang="en-JP" dirty="0"/>
              <a:t>CPUとGPUを外部で接続</a:t>
            </a:r>
          </a:p>
          <a:p>
            <a:pPr lvl="2"/>
            <a:r>
              <a:rPr lang="en-JP" dirty="0"/>
              <a:t>GPUとしてH100を搭載</a:t>
            </a:r>
          </a:p>
          <a:p>
            <a:pPr lvl="1"/>
            <a:endParaRPr lang="en-JP" dirty="0"/>
          </a:p>
          <a:p>
            <a:pPr lvl="1"/>
            <a:r>
              <a:rPr lang="en-JP" dirty="0"/>
              <a:t>両方とも1ノードを使用</a:t>
            </a:r>
          </a:p>
        </p:txBody>
      </p:sp>
      <p:sp>
        <p:nvSpPr>
          <p:cNvPr id="4" name="Slide Number Placeholder 3">
            <a:extLst>
              <a:ext uri="{FF2B5EF4-FFF2-40B4-BE49-F238E27FC236}">
                <a16:creationId xmlns:a16="http://schemas.microsoft.com/office/drawing/2014/main" id="{437F2381-917F-2691-4434-0C34CE42E7FB}"/>
              </a:ext>
            </a:extLst>
          </p:cNvPr>
          <p:cNvSpPr>
            <a:spLocks noGrp="1"/>
          </p:cNvSpPr>
          <p:nvPr>
            <p:ph type="sldNum" sz="quarter" idx="12"/>
          </p:nvPr>
        </p:nvSpPr>
        <p:spPr/>
        <p:txBody>
          <a:bodyPr/>
          <a:lstStyle/>
          <a:p>
            <a:fld id="{07153F7F-D7F8-BB43-BDC4-A204CF7DB14A}" type="slidenum">
              <a:rPr lang="en-JP" smtClean="0"/>
              <a:t>7</a:t>
            </a:fld>
            <a:endParaRPr lang="en-JP"/>
          </a:p>
        </p:txBody>
      </p:sp>
      <p:sp>
        <p:nvSpPr>
          <p:cNvPr id="6" name="Footer Placeholder 5">
            <a:extLst>
              <a:ext uri="{FF2B5EF4-FFF2-40B4-BE49-F238E27FC236}">
                <a16:creationId xmlns:a16="http://schemas.microsoft.com/office/drawing/2014/main" id="{7D2F8FB2-FD9E-308A-0758-3006607F3316}"/>
              </a:ext>
            </a:extLst>
          </p:cNvPr>
          <p:cNvSpPr>
            <a:spLocks noGrp="1"/>
          </p:cNvSpPr>
          <p:nvPr>
            <p:ph type="ftr" sz="quarter" idx="11"/>
          </p:nvPr>
        </p:nvSpPr>
        <p:spPr>
          <a:xfrm>
            <a:off x="838200" y="6356350"/>
            <a:ext cx="10515600" cy="365125"/>
          </a:xfrm>
        </p:spPr>
        <p:txBody>
          <a:bodyPr/>
          <a:lstStyle/>
          <a:p>
            <a:r>
              <a:rPr lang="en-US" dirty="0"/>
              <a:t>[3] JCAHPC. </a:t>
            </a:r>
            <a:r>
              <a:rPr lang="en-US" dirty="0" err="1"/>
              <a:t>Miyabi</a:t>
            </a:r>
            <a:r>
              <a:rPr lang="en-US" dirty="0"/>
              <a:t> </a:t>
            </a:r>
            <a:r>
              <a:rPr lang="ja-JP" altLang="en-US"/>
              <a:t>スーパーコンピュータシステムについて </a:t>
            </a:r>
            <a:r>
              <a:rPr lang="en-US" altLang="ja-JP" dirty="0"/>
              <a:t>- </a:t>
            </a:r>
            <a:r>
              <a:rPr lang="ja-JP" altLang="en-US"/>
              <a:t>最先端共同 </a:t>
            </a:r>
            <a:r>
              <a:rPr lang="en-US" dirty="0"/>
              <a:t>HPC </a:t>
            </a:r>
            <a:r>
              <a:rPr lang="ja-JP" altLang="en-US"/>
              <a:t>基盤施設（</a:t>
            </a:r>
            <a:r>
              <a:rPr lang="en-US" dirty="0"/>
              <a:t>JCAHPC）. </a:t>
            </a:r>
            <a:r>
              <a:rPr lang="en-US" dirty="0">
                <a:hlinkClick r:id="rId3"/>
              </a:rPr>
              <a:t>https://www.jcahpc.jp/supercomputer/miyabi.html</a:t>
            </a:r>
            <a:endParaRPr lang="en-US" dirty="0"/>
          </a:p>
          <a:p>
            <a:r>
              <a:rPr lang="en-US" altLang="ja-JP" dirty="0"/>
              <a:t>[4] </a:t>
            </a:r>
            <a:r>
              <a:rPr lang="ja-JP" altLang="en-US"/>
              <a:t>筑波大学計算科学研究センター</a:t>
            </a:r>
            <a:r>
              <a:rPr lang="en-US" altLang="ja-JP" dirty="0"/>
              <a:t>. </a:t>
            </a:r>
            <a:r>
              <a:rPr lang="en-US" dirty="0"/>
              <a:t>Pegasus – Big memory supercomputers. https://</a:t>
            </a:r>
            <a:r>
              <a:rPr lang="en-US" dirty="0" err="1"/>
              <a:t>www.ccs.tsukuba.ac.jp</a:t>
            </a:r>
            <a:r>
              <a:rPr lang="en-US" dirty="0"/>
              <a:t>/wp-content/uploads/sites/14/</a:t>
            </a:r>
            <a:r>
              <a:rPr lang="en-US" dirty="0" err="1"/>
              <a:t>Pegasus.pdf</a:t>
            </a:r>
            <a:endParaRPr lang="en-JP" dirty="0"/>
          </a:p>
        </p:txBody>
      </p:sp>
      <p:pic>
        <p:nvPicPr>
          <p:cNvPr id="7" name="Picture 6" descr="A group of lockers in a room&#10;&#10;AI-generated content may be incorrect.">
            <a:extLst>
              <a:ext uri="{FF2B5EF4-FFF2-40B4-BE49-F238E27FC236}">
                <a16:creationId xmlns:a16="http://schemas.microsoft.com/office/drawing/2014/main" id="{A0E8C8EA-7ADC-B173-2B68-3CE658543F66}"/>
              </a:ext>
            </a:extLst>
          </p:cNvPr>
          <p:cNvPicPr>
            <a:picLocks noChangeAspect="1"/>
          </p:cNvPicPr>
          <p:nvPr/>
        </p:nvPicPr>
        <p:blipFill>
          <a:blip r:embed="rId4"/>
          <a:stretch>
            <a:fillRect/>
          </a:stretch>
        </p:blipFill>
        <p:spPr>
          <a:xfrm>
            <a:off x="5557915" y="1027906"/>
            <a:ext cx="6105369" cy="2120106"/>
          </a:xfrm>
          <a:prstGeom prst="rect">
            <a:avLst/>
          </a:prstGeom>
        </p:spPr>
      </p:pic>
      <p:pic>
        <p:nvPicPr>
          <p:cNvPr id="9" name="Picture 8" descr="A computer server room with many rows of black servers&#10;&#10;AI-generated content may be incorrect.">
            <a:extLst>
              <a:ext uri="{FF2B5EF4-FFF2-40B4-BE49-F238E27FC236}">
                <a16:creationId xmlns:a16="http://schemas.microsoft.com/office/drawing/2014/main" id="{D0901DBA-D648-3DC2-5CE2-54569EA25A26}"/>
              </a:ext>
            </a:extLst>
          </p:cNvPr>
          <p:cNvPicPr>
            <a:picLocks noChangeAspect="1"/>
          </p:cNvPicPr>
          <p:nvPr/>
        </p:nvPicPr>
        <p:blipFill>
          <a:blip r:embed="rId5"/>
          <a:stretch>
            <a:fillRect/>
          </a:stretch>
        </p:blipFill>
        <p:spPr>
          <a:xfrm>
            <a:off x="7396162" y="3429000"/>
            <a:ext cx="3597273" cy="2697955"/>
          </a:xfrm>
          <a:prstGeom prst="rect">
            <a:avLst/>
          </a:prstGeom>
        </p:spPr>
      </p:pic>
    </p:spTree>
    <p:extLst>
      <p:ext uri="{BB962C8B-B14F-4D97-AF65-F5344CB8AC3E}">
        <p14:creationId xmlns:p14="http://schemas.microsoft.com/office/powerpoint/2010/main" val="185718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B235C-0169-6569-FC60-7DD5B7A38237}"/>
              </a:ext>
            </a:extLst>
          </p:cNvPr>
          <p:cNvSpPr>
            <a:spLocks noGrp="1"/>
          </p:cNvSpPr>
          <p:nvPr>
            <p:ph type="title"/>
          </p:nvPr>
        </p:nvSpPr>
        <p:spPr/>
        <p:txBody>
          <a:bodyPr/>
          <a:lstStyle/>
          <a:p>
            <a:r>
              <a:rPr lang="en-JP" dirty="0"/>
              <a:t>性能評価 (2/4)</a:t>
            </a:r>
          </a:p>
        </p:txBody>
      </p:sp>
      <p:sp>
        <p:nvSpPr>
          <p:cNvPr id="3" name="Content Placeholder 2">
            <a:extLst>
              <a:ext uri="{FF2B5EF4-FFF2-40B4-BE49-F238E27FC236}">
                <a16:creationId xmlns:a16="http://schemas.microsoft.com/office/drawing/2014/main" id="{EF9762BE-F3D8-A3C8-0CAE-8D34FFFE33CC}"/>
              </a:ext>
            </a:extLst>
          </p:cNvPr>
          <p:cNvSpPr>
            <a:spLocks noGrp="1"/>
          </p:cNvSpPr>
          <p:nvPr>
            <p:ph idx="1"/>
          </p:nvPr>
        </p:nvSpPr>
        <p:spPr/>
        <p:txBody>
          <a:bodyPr/>
          <a:lstStyle/>
          <a:p>
            <a:r>
              <a:rPr lang="en-JP" dirty="0"/>
              <a:t>SAM上でのメモリ性能</a:t>
            </a:r>
          </a:p>
          <a:p>
            <a:pPr lvl="1"/>
            <a:r>
              <a:rPr lang="en-JP" dirty="0"/>
              <a:t>(4)の場合の結果</a:t>
            </a:r>
          </a:p>
          <a:p>
            <a:pPr lvl="1"/>
            <a:endParaRPr lang="en-JP" dirty="0"/>
          </a:p>
          <a:p>
            <a:pPr lvl="1"/>
            <a:r>
              <a:rPr lang="en-JP" dirty="0"/>
              <a:t>明示的な通信性能 300GB/s</a:t>
            </a:r>
          </a:p>
          <a:p>
            <a:pPr lvl="1"/>
            <a:r>
              <a:rPr lang="en-JP" dirty="0"/>
              <a:t>それと同等の性能</a:t>
            </a:r>
          </a:p>
          <a:p>
            <a:pPr lvl="1"/>
            <a:endParaRPr lang="en-JP" dirty="0"/>
          </a:p>
          <a:p>
            <a:pPr lvl="1"/>
            <a:r>
              <a:rPr lang="en-JP" dirty="0"/>
              <a:t>通信多いプログラムに恩恵</a:t>
            </a:r>
          </a:p>
        </p:txBody>
      </p:sp>
      <p:sp>
        <p:nvSpPr>
          <p:cNvPr id="4" name="Slide Number Placeholder 3">
            <a:extLst>
              <a:ext uri="{FF2B5EF4-FFF2-40B4-BE49-F238E27FC236}">
                <a16:creationId xmlns:a16="http://schemas.microsoft.com/office/drawing/2014/main" id="{AA4F2D45-0D98-1FEA-317B-11609E40A13B}"/>
              </a:ext>
            </a:extLst>
          </p:cNvPr>
          <p:cNvSpPr>
            <a:spLocks noGrp="1"/>
          </p:cNvSpPr>
          <p:nvPr>
            <p:ph type="sldNum" sz="quarter" idx="12"/>
          </p:nvPr>
        </p:nvSpPr>
        <p:spPr/>
        <p:txBody>
          <a:bodyPr/>
          <a:lstStyle/>
          <a:p>
            <a:fld id="{07153F7F-D7F8-BB43-BDC4-A204CF7DB14A}" type="slidenum">
              <a:rPr lang="en-JP" smtClean="0"/>
              <a:t>8</a:t>
            </a:fld>
            <a:endParaRPr lang="en-JP"/>
          </a:p>
        </p:txBody>
      </p:sp>
      <p:pic>
        <p:nvPicPr>
          <p:cNvPr id="8" name="Picture 7">
            <a:extLst>
              <a:ext uri="{FF2B5EF4-FFF2-40B4-BE49-F238E27FC236}">
                <a16:creationId xmlns:a16="http://schemas.microsoft.com/office/drawing/2014/main" id="{690C86D2-134C-F3BA-B7F5-6B26053CD660}"/>
              </a:ext>
            </a:extLst>
          </p:cNvPr>
          <p:cNvPicPr>
            <a:picLocks noChangeAspect="1"/>
          </p:cNvPicPr>
          <p:nvPr/>
        </p:nvPicPr>
        <p:blipFill>
          <a:blip r:embed="rId3"/>
          <a:stretch>
            <a:fillRect/>
          </a:stretch>
        </p:blipFill>
        <p:spPr>
          <a:xfrm>
            <a:off x="5538937" y="1168400"/>
            <a:ext cx="6476591" cy="5008563"/>
          </a:xfrm>
          <a:prstGeom prst="rect">
            <a:avLst/>
          </a:prstGeom>
        </p:spPr>
      </p:pic>
      <p:sp>
        <p:nvSpPr>
          <p:cNvPr id="9" name="Rectangular Callout 8">
            <a:extLst>
              <a:ext uri="{FF2B5EF4-FFF2-40B4-BE49-F238E27FC236}">
                <a16:creationId xmlns:a16="http://schemas.microsoft.com/office/drawing/2014/main" id="{E1B7AFBC-9F0C-A980-29F2-B96F87D3FE91}"/>
              </a:ext>
            </a:extLst>
          </p:cNvPr>
          <p:cNvSpPr/>
          <p:nvPr/>
        </p:nvSpPr>
        <p:spPr>
          <a:xfrm>
            <a:off x="7124700" y="1993900"/>
            <a:ext cx="3505200" cy="635000"/>
          </a:xfrm>
          <a:prstGeom prst="wedgeRectCallout">
            <a:avLst>
              <a:gd name="adj1" fmla="val -21382"/>
              <a:gd name="adj2" fmla="val 108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sz="2800" dirty="0"/>
              <a:t>明示的な通信と同等</a:t>
            </a:r>
          </a:p>
        </p:txBody>
      </p:sp>
    </p:spTree>
    <p:extLst>
      <p:ext uri="{BB962C8B-B14F-4D97-AF65-F5344CB8AC3E}">
        <p14:creationId xmlns:p14="http://schemas.microsoft.com/office/powerpoint/2010/main" val="25390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D380D-F0F4-6DE5-FA98-1E565D283294}"/>
              </a:ext>
            </a:extLst>
          </p:cNvPr>
          <p:cNvSpPr>
            <a:spLocks noGrp="1"/>
          </p:cNvSpPr>
          <p:nvPr>
            <p:ph type="title"/>
          </p:nvPr>
        </p:nvSpPr>
        <p:spPr/>
        <p:txBody>
          <a:bodyPr/>
          <a:lstStyle/>
          <a:p>
            <a:r>
              <a:rPr lang="en-JP" dirty="0"/>
              <a:t>性能評価 (2/3)</a:t>
            </a:r>
          </a:p>
        </p:txBody>
      </p:sp>
      <p:sp>
        <p:nvSpPr>
          <p:cNvPr id="3" name="Content Placeholder 2">
            <a:extLst>
              <a:ext uri="{FF2B5EF4-FFF2-40B4-BE49-F238E27FC236}">
                <a16:creationId xmlns:a16="http://schemas.microsoft.com/office/drawing/2014/main" id="{EBDCA5E4-38AE-1B4E-E3B5-15B7A87A2969}"/>
              </a:ext>
            </a:extLst>
          </p:cNvPr>
          <p:cNvSpPr>
            <a:spLocks noGrp="1"/>
          </p:cNvSpPr>
          <p:nvPr>
            <p:ph idx="1"/>
          </p:nvPr>
        </p:nvSpPr>
        <p:spPr/>
        <p:txBody>
          <a:bodyPr/>
          <a:lstStyle/>
          <a:p>
            <a:r>
              <a:rPr lang="en-JP" dirty="0"/>
              <a:t>SAM上のメモリ性能</a:t>
            </a:r>
          </a:p>
          <a:p>
            <a:pPr lvl="1"/>
            <a:r>
              <a:rPr lang="en-JP" dirty="0"/>
              <a:t>(5)の場合の結果</a:t>
            </a:r>
          </a:p>
          <a:p>
            <a:pPr marL="457200" lvl="1" indent="0">
              <a:buNone/>
            </a:pPr>
            <a:endParaRPr lang="en-JP" dirty="0"/>
          </a:p>
          <a:p>
            <a:pPr lvl="1"/>
            <a:r>
              <a:rPr lang="en-JP" dirty="0"/>
              <a:t>徐々に性能が上昇</a:t>
            </a:r>
          </a:p>
          <a:p>
            <a:pPr lvl="2"/>
            <a:r>
              <a:rPr lang="en-JP" dirty="0"/>
              <a:t>Migrationによるもの</a:t>
            </a:r>
          </a:p>
          <a:p>
            <a:pPr lvl="2"/>
            <a:r>
              <a:rPr lang="en-JP" dirty="0"/>
              <a:t>少しずつデータを移動させる</a:t>
            </a:r>
            <a:endParaRPr lang="en-US" dirty="0"/>
          </a:p>
          <a:p>
            <a:pPr lvl="2"/>
            <a:endParaRPr lang="en-JP" dirty="0"/>
          </a:p>
          <a:p>
            <a:pPr lvl="1"/>
            <a:endParaRPr lang="en-JP" dirty="0"/>
          </a:p>
        </p:txBody>
      </p:sp>
      <p:sp>
        <p:nvSpPr>
          <p:cNvPr id="4" name="Slide Number Placeholder 3">
            <a:extLst>
              <a:ext uri="{FF2B5EF4-FFF2-40B4-BE49-F238E27FC236}">
                <a16:creationId xmlns:a16="http://schemas.microsoft.com/office/drawing/2014/main" id="{E7231A23-9684-C7A2-49ED-E85FF58B7893}"/>
              </a:ext>
            </a:extLst>
          </p:cNvPr>
          <p:cNvSpPr>
            <a:spLocks noGrp="1"/>
          </p:cNvSpPr>
          <p:nvPr>
            <p:ph type="sldNum" sz="quarter" idx="12"/>
          </p:nvPr>
        </p:nvSpPr>
        <p:spPr/>
        <p:txBody>
          <a:bodyPr/>
          <a:lstStyle/>
          <a:p>
            <a:fld id="{07153F7F-D7F8-BB43-BDC4-A204CF7DB14A}" type="slidenum">
              <a:rPr lang="en-JP" smtClean="0"/>
              <a:t>9</a:t>
            </a:fld>
            <a:endParaRPr lang="en-JP"/>
          </a:p>
        </p:txBody>
      </p:sp>
      <p:pic>
        <p:nvPicPr>
          <p:cNvPr id="7" name="Picture 6" descr="A graph of a graph&#10;&#10;AI-generated content may be incorrect.">
            <a:extLst>
              <a:ext uri="{FF2B5EF4-FFF2-40B4-BE49-F238E27FC236}">
                <a16:creationId xmlns:a16="http://schemas.microsoft.com/office/drawing/2014/main" id="{88798E08-FEBF-B022-3BCC-6BF3FADBE13A}"/>
              </a:ext>
            </a:extLst>
          </p:cNvPr>
          <p:cNvPicPr>
            <a:picLocks noChangeAspect="1"/>
          </p:cNvPicPr>
          <p:nvPr/>
        </p:nvPicPr>
        <p:blipFill>
          <a:blip r:embed="rId3"/>
          <a:stretch>
            <a:fillRect/>
          </a:stretch>
        </p:blipFill>
        <p:spPr>
          <a:xfrm>
            <a:off x="5432535" y="1117600"/>
            <a:ext cx="6558676" cy="4940300"/>
          </a:xfrm>
          <a:prstGeom prst="rect">
            <a:avLst/>
          </a:prstGeom>
        </p:spPr>
      </p:pic>
      <p:sp>
        <p:nvSpPr>
          <p:cNvPr id="10" name="Rectangular Callout 9">
            <a:extLst>
              <a:ext uri="{FF2B5EF4-FFF2-40B4-BE49-F238E27FC236}">
                <a16:creationId xmlns:a16="http://schemas.microsoft.com/office/drawing/2014/main" id="{41726412-4183-E100-F422-4EEEDDCA93A1}"/>
              </a:ext>
            </a:extLst>
          </p:cNvPr>
          <p:cNvSpPr/>
          <p:nvPr/>
        </p:nvSpPr>
        <p:spPr>
          <a:xfrm>
            <a:off x="8140700" y="2927350"/>
            <a:ext cx="2044700" cy="1003300"/>
          </a:xfrm>
          <a:prstGeom prst="wedgeRectCallout">
            <a:avLst>
              <a:gd name="adj1" fmla="val -80422"/>
              <a:gd name="adj2" fmla="val 8275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sz="2800" dirty="0"/>
              <a:t>徐々に上昇</a:t>
            </a:r>
          </a:p>
        </p:txBody>
      </p:sp>
    </p:spTree>
    <p:extLst>
      <p:ext uri="{BB962C8B-B14F-4D97-AF65-F5344CB8AC3E}">
        <p14:creationId xmlns:p14="http://schemas.microsoft.com/office/powerpoint/2010/main" val="411538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684</TotalTime>
  <Words>910</Words>
  <Application>Microsoft Macintosh PowerPoint</Application>
  <PresentationFormat>Widescreen</PresentationFormat>
  <Paragraphs>209</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Aptos</vt:lpstr>
      <vt:lpstr>Aptos Display</vt:lpstr>
      <vt:lpstr>Arial</vt:lpstr>
      <vt:lpstr>Office Theme</vt:lpstr>
      <vt:lpstr>GPU・CPU一体型モジュールにおけるUnified Memory 使用時の性能評価</vt:lpstr>
      <vt:lpstr>研究背景 (1/2)</vt:lpstr>
      <vt:lpstr>研究背景 (2/2)</vt:lpstr>
      <vt:lpstr>研究目的</vt:lpstr>
      <vt:lpstr>実験 (1/2)</vt:lpstr>
      <vt:lpstr>実験 (2/2)</vt:lpstr>
      <vt:lpstr>性能評価 (1/4)</vt:lpstr>
      <vt:lpstr>性能評価 (2/4)</vt:lpstr>
      <vt:lpstr>性能評価 (2/3)</vt:lpstr>
      <vt:lpstr>性能評価 (3/3)</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吉田智</dc:creator>
  <cp:lastModifiedBy>吉田智</cp:lastModifiedBy>
  <cp:revision>9</cp:revision>
  <dcterms:created xsi:type="dcterms:W3CDTF">2025-02-09T09:20:01Z</dcterms:created>
  <dcterms:modified xsi:type="dcterms:W3CDTF">2025-02-10T06:17:03Z</dcterms:modified>
</cp:coreProperties>
</file>