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1" r:id="rId6"/>
    <p:sldId id="262" r:id="rId7"/>
    <p:sldId id="263" r:id="rId8"/>
    <p:sldId id="267" r:id="rId9"/>
    <p:sldId id="264" r:id="rId10"/>
    <p:sldId id="265" r:id="rId11"/>
    <p:sldId id="268" r:id="rId12"/>
    <p:sldId id="266" r:id="rId13"/>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0"/>
    <p:restoredTop sz="74521"/>
  </p:normalViewPr>
  <p:slideViewPr>
    <p:cSldViewPr snapToGrid="0">
      <p:cViewPr varScale="1">
        <p:scale>
          <a:sx n="100" d="100"/>
          <a:sy n="100" d="100"/>
        </p:scale>
        <p:origin x="16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667A2-3ECB-FE4C-B3C4-4C3A1D2E5EE7}" type="datetimeFigureOut">
              <a:rPr lang="en-JP" smtClean="0"/>
              <a:t>2025/02/13</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33AFB-D3E7-AA4C-AD03-1F647C70D356}" type="slidenum">
              <a:rPr lang="en-JP" smtClean="0"/>
              <a:t>‹#›</a:t>
            </a:fld>
            <a:endParaRPr lang="en-JP"/>
          </a:p>
        </p:txBody>
      </p:sp>
    </p:spTree>
    <p:extLst>
      <p:ext uri="{BB962C8B-B14F-4D97-AF65-F5344CB8AC3E}">
        <p14:creationId xmlns:p14="http://schemas.microsoft.com/office/powerpoint/2010/main" val="12976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GPU・CPU一体型モジュールにおけるUnified Memory使用時の性能評価と題しまして、情報科学類情報システム主専攻の吉田智が発表させていたただきます。</a:t>
            </a:r>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1</a:t>
            </a:fld>
            <a:endParaRPr lang="en-JP"/>
          </a:p>
        </p:txBody>
      </p:sp>
    </p:spTree>
    <p:extLst>
      <p:ext uri="{BB962C8B-B14F-4D97-AF65-F5344CB8AC3E}">
        <p14:creationId xmlns:p14="http://schemas.microsoft.com/office/powerpoint/2010/main" val="338676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続いて姫野ベンチマークの評価です</a:t>
            </a:r>
          </a:p>
          <a:p>
            <a:r>
              <a:rPr lang="en-JP" dirty="0"/>
              <a:t>右のグラフに結果を示します。</a:t>
            </a:r>
          </a:p>
          <a:p>
            <a:r>
              <a:rPr lang="en-JP" dirty="0"/>
              <a:t>縦軸が演算性能</a:t>
            </a:r>
            <a:r>
              <a:rPr lang="ja-JP" altLang="en-US"/>
              <a:t>です。</a:t>
            </a:r>
            <a:r>
              <a:rPr lang="en-JP" dirty="0"/>
              <a:t>青色の棒グラフがUM使用しないもの、オレンジ色がMMを使用したもの、緑がSAMを使用したものの結果です。</a:t>
            </a:r>
          </a:p>
          <a:p>
            <a:r>
              <a:rPr lang="en-JP" dirty="0"/>
              <a:t>SAMバージョンでは、UMを使用しないものと比べて１００GFLOPSほど性能が低下しました。またMMのものと比べても80程低下しました。</a:t>
            </a:r>
          </a:p>
          <a:p>
            <a:r>
              <a:rPr lang="en-JP" dirty="0"/>
              <a:t>これはSAM上でのGPUからGPUメモリへのアクセスの性能が他と比べて若干低いこと。</a:t>
            </a:r>
          </a:p>
          <a:p>
            <a:r>
              <a:rPr lang="en-JP" dirty="0"/>
              <a:t>CPUからGPUへのデータ通信が一番最初だけにしかなく、通信が早いSAMの強みが現れなかったことが要因として挙げられrす。</a:t>
            </a:r>
          </a:p>
          <a:p>
            <a:r>
              <a:rPr lang="en-JP" dirty="0"/>
              <a:t>一方で、姫野ベンチマークの性質上MMでも明示的な制御が必要でしたが、SAMではそれも不要となっており、生産性はより改善されたと言えます。</a:t>
            </a:r>
          </a:p>
        </p:txBody>
      </p:sp>
      <p:sp>
        <p:nvSpPr>
          <p:cNvPr id="4" name="Slide Number Placeholder 3"/>
          <p:cNvSpPr>
            <a:spLocks noGrp="1"/>
          </p:cNvSpPr>
          <p:nvPr>
            <p:ph type="sldNum" sz="quarter" idx="5"/>
          </p:nvPr>
        </p:nvSpPr>
        <p:spPr/>
        <p:txBody>
          <a:bodyPr/>
          <a:lstStyle/>
          <a:p>
            <a:fld id="{ADC33AFB-D3E7-AA4C-AD03-1F647C70D356}" type="slidenum">
              <a:rPr lang="en-JP" smtClean="0"/>
              <a:t>10</a:t>
            </a:fld>
            <a:endParaRPr lang="en-JP"/>
          </a:p>
        </p:txBody>
      </p:sp>
    </p:spTree>
    <p:extLst>
      <p:ext uri="{BB962C8B-B14F-4D97-AF65-F5344CB8AC3E}">
        <p14:creationId xmlns:p14="http://schemas.microsoft.com/office/powerpoint/2010/main" val="283411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12</a:t>
            </a:fld>
            <a:endParaRPr lang="en-JP"/>
          </a:p>
        </p:txBody>
      </p:sp>
    </p:spTree>
    <p:extLst>
      <p:ext uri="{BB962C8B-B14F-4D97-AF65-F5344CB8AC3E}">
        <p14:creationId xmlns:p14="http://schemas.microsoft.com/office/powerpoint/2010/main" val="249356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最初に研究背景について説明します。</a:t>
            </a:r>
          </a:p>
          <a:p>
            <a:r>
              <a:rPr lang="en-JP" dirty="0"/>
              <a:t>近年の高性能計算分野ではGPU (Graphical Processing Unit) の利用が拡大しています。</a:t>
            </a:r>
          </a:p>
          <a:p>
            <a:r>
              <a:rPr lang="en-JP" dirty="0"/>
              <a:t>GPUは並列処理によって高い演算性能と電力効率を実現しており、</a:t>
            </a:r>
          </a:p>
          <a:p>
            <a:r>
              <a:rPr lang="en-JP" dirty="0"/>
              <a:t>プログラム全体を高速化させる演算加速装置として使用されています。</a:t>
            </a:r>
          </a:p>
          <a:p>
            <a:r>
              <a:rPr lang="en-JP" dirty="0"/>
              <a:t>しかしGPUが保有するメモリの管理が追加で必要となるほか、</a:t>
            </a:r>
          </a:p>
          <a:p>
            <a:r>
              <a:rPr lang="en-JP" dirty="0"/>
              <a:t>GPUで計算するためのCPU-GPU間の明示的なデータ通信制御が必要となるため、</a:t>
            </a:r>
          </a:p>
          <a:p>
            <a:r>
              <a:rPr lang="en-JP" dirty="0"/>
              <a:t>GPUはプログラムの開発を複雑化させて生産性を落とす要因となっています。</a:t>
            </a:r>
          </a:p>
          <a:p>
            <a:endParaRPr lang="en-JP" dirty="0"/>
          </a:p>
          <a:p>
            <a:r>
              <a:rPr lang="en-JP" dirty="0"/>
              <a:t>GPU向けの開発環境であるCUDAでは、Unified Memoryと呼ばれる機能を提供されています。</a:t>
            </a:r>
          </a:p>
          <a:p>
            <a:r>
              <a:rPr lang="en-JP" dirty="0"/>
              <a:t>メモリ管理の簡略化や通信自動化によって生産性を改善することが可能である一方、</a:t>
            </a:r>
          </a:p>
          <a:p>
            <a:r>
              <a:rPr lang="en-JP" dirty="0"/>
              <a:t>通信性能を落としてプログラム全体の性能悪化をもたらすというデメリットがあります。</a:t>
            </a:r>
          </a:p>
        </p:txBody>
      </p:sp>
      <p:sp>
        <p:nvSpPr>
          <p:cNvPr id="4" name="Slide Number Placeholder 3"/>
          <p:cNvSpPr>
            <a:spLocks noGrp="1"/>
          </p:cNvSpPr>
          <p:nvPr>
            <p:ph type="sldNum" sz="quarter" idx="5"/>
          </p:nvPr>
        </p:nvSpPr>
        <p:spPr/>
        <p:txBody>
          <a:bodyPr/>
          <a:lstStyle/>
          <a:p>
            <a:fld id="{ADC33AFB-D3E7-AA4C-AD03-1F647C70D356}" type="slidenum">
              <a:rPr lang="en-JP" smtClean="0"/>
              <a:t>2</a:t>
            </a:fld>
            <a:endParaRPr lang="en-JP"/>
          </a:p>
        </p:txBody>
      </p:sp>
    </p:spTree>
    <p:extLst>
      <p:ext uri="{BB962C8B-B14F-4D97-AF65-F5344CB8AC3E}">
        <p14:creationId xmlns:p14="http://schemas.microsoft.com/office/powerpoint/2010/main" val="23765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GH200はNVIDIA社が開発したGPUとCPUを高速なバスを介して結合させた一体化モジュールです。</a:t>
            </a:r>
          </a:p>
          <a:p>
            <a:r>
              <a:rPr lang="en-JP" dirty="0"/>
              <a:t>右の図に示すように1つの小さな基板にCPUとGPUのチップをはめ込んだ構造になっています。</a:t>
            </a:r>
          </a:p>
          <a:p>
            <a:r>
              <a:rPr lang="en-JP" dirty="0"/>
              <a:t>GH200ではSystem-Allocated Memoryと呼ばれる新しいUnified Memoryが提供されており、</a:t>
            </a:r>
          </a:p>
          <a:p>
            <a:r>
              <a:rPr lang="en-JP" dirty="0"/>
              <a:t>従来のものが抱える通信性能の悪化を改善するための高速化が施されております。</a:t>
            </a:r>
          </a:p>
          <a:p>
            <a:r>
              <a:rPr lang="en-JP" dirty="0"/>
              <a:t>またメモリ領域の初期化を行なった側のメモリにデータを格納するFirst Touchや、</a:t>
            </a:r>
          </a:p>
          <a:p>
            <a:r>
              <a:rPr lang="en-JP" dirty="0"/>
              <a:t>一定以上のアクセスによってアクセスした側にデータを移動させるMigrationといったアクセス性能を改善するための機能もあります。</a:t>
            </a:r>
          </a:p>
          <a:p>
            <a:r>
              <a:rPr lang="en-JP" dirty="0"/>
              <a:t>このことから、GH200上のUMを活用することで生産性と性能を両立するプログラミングの実現が期待できると考えております。</a:t>
            </a:r>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3</a:t>
            </a:fld>
            <a:endParaRPr lang="en-JP"/>
          </a:p>
        </p:txBody>
      </p:sp>
    </p:spTree>
    <p:extLst>
      <p:ext uri="{BB962C8B-B14F-4D97-AF65-F5344CB8AC3E}">
        <p14:creationId xmlns:p14="http://schemas.microsoft.com/office/powerpoint/2010/main" val="26679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そこで本研究では</a:t>
            </a:r>
          </a:p>
          <a:p>
            <a:r>
              <a:rPr lang="en-JP" dirty="0"/>
              <a:t>GH200のUM</a:t>
            </a:r>
            <a:r>
              <a:rPr lang="ja-JP" altLang="en-US"/>
              <a:t>がプログラム内のメモリアクセスに与える影響について分析しました。</a:t>
            </a:r>
            <a:endParaRPr lang="en-US" altLang="ja-JP" dirty="0"/>
          </a:p>
          <a:p>
            <a:r>
              <a:rPr lang="en-JP" dirty="0"/>
              <a:t>主に様々なアクセスパターンにおける性能の測定や、First Touchなどの機能の動作や影響について調査しました。</a:t>
            </a:r>
          </a:p>
          <a:p>
            <a:r>
              <a:rPr lang="en-JP" dirty="0"/>
              <a:t>また既存のシステムとGH200を搭載したシステム両方でUMを使用したプログラムを実行し比較して評価を行いました。</a:t>
            </a:r>
          </a:p>
          <a:p>
            <a:endParaRPr lang="en-JP" dirty="0"/>
          </a:p>
          <a:p>
            <a:r>
              <a:rPr lang="en-JP" dirty="0"/>
              <a:t>本研究の目的は</a:t>
            </a:r>
          </a:p>
          <a:p>
            <a:r>
              <a:rPr lang="en-JP" dirty="0"/>
              <a:t>どのようなプログラムであればGH200の恩恵を受けられるか、性能を改善できるか示すこと、</a:t>
            </a:r>
          </a:p>
          <a:p>
            <a:r>
              <a:rPr lang="en-JP" dirty="0"/>
              <a:t>既存のシステムおよび従来のUMと性能や生産性を比較し、GH200の有効性を評価することです。</a:t>
            </a:r>
          </a:p>
        </p:txBody>
      </p:sp>
      <p:sp>
        <p:nvSpPr>
          <p:cNvPr id="4" name="Slide Number Placeholder 3"/>
          <p:cNvSpPr>
            <a:spLocks noGrp="1"/>
          </p:cNvSpPr>
          <p:nvPr>
            <p:ph type="sldNum" sz="quarter" idx="5"/>
          </p:nvPr>
        </p:nvSpPr>
        <p:spPr/>
        <p:txBody>
          <a:bodyPr/>
          <a:lstStyle/>
          <a:p>
            <a:fld id="{ADC33AFB-D3E7-AA4C-AD03-1F647C70D356}" type="slidenum">
              <a:rPr lang="en-JP" smtClean="0"/>
              <a:t>4</a:t>
            </a:fld>
            <a:endParaRPr lang="en-JP"/>
          </a:p>
        </p:txBody>
      </p:sp>
    </p:spTree>
    <p:extLst>
      <p:ext uri="{BB962C8B-B14F-4D97-AF65-F5344CB8AC3E}">
        <p14:creationId xmlns:p14="http://schemas.microsoft.com/office/powerpoint/2010/main" val="66243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評価のために行った主な実験について説明します。</a:t>
            </a:r>
          </a:p>
          <a:p>
            <a:r>
              <a:rPr lang="en-JP" dirty="0"/>
              <a:t>1つ目はSAM上のメモリアクセス性能の測定です。</a:t>
            </a:r>
          </a:p>
          <a:p>
            <a:r>
              <a:rPr lang="en-JP" dirty="0"/>
              <a:t>右の図に示す(1)~(8)の8つのアクセスパターンにおけるSAM上での性能を測定しました。</a:t>
            </a:r>
          </a:p>
          <a:p>
            <a:r>
              <a:rPr lang="en-JP" dirty="0"/>
              <a:t>First Touchを用いて2つの配列をどちらかのメモリに格納させ、配列のコピーによってメモリアクセスを行わせました。</a:t>
            </a:r>
          </a:p>
          <a:p>
            <a:r>
              <a:rPr lang="en-JP" dirty="0"/>
              <a:t>連続して200回のメモリアクセスを行い1回1回の性能を測定しました。これを1つの実験として10回実験を行いました。</a:t>
            </a:r>
          </a:p>
          <a:p>
            <a:r>
              <a:rPr lang="en-JP" dirty="0"/>
              <a:t>測定結果からUMを使用した場合の性能の変化について評価しました</a:t>
            </a:r>
          </a:p>
          <a:p>
            <a:r>
              <a:rPr lang="en-JP" dirty="0"/>
              <a:t>またMigrationの動作や影響についても評価しました。</a:t>
            </a:r>
          </a:p>
        </p:txBody>
      </p:sp>
      <p:sp>
        <p:nvSpPr>
          <p:cNvPr id="4" name="Slide Number Placeholder 3"/>
          <p:cNvSpPr>
            <a:spLocks noGrp="1"/>
          </p:cNvSpPr>
          <p:nvPr>
            <p:ph type="sldNum" sz="quarter" idx="5"/>
          </p:nvPr>
        </p:nvSpPr>
        <p:spPr/>
        <p:txBody>
          <a:bodyPr/>
          <a:lstStyle/>
          <a:p>
            <a:fld id="{ADC33AFB-D3E7-AA4C-AD03-1F647C70D356}" type="slidenum">
              <a:rPr lang="en-JP" smtClean="0"/>
              <a:t>5</a:t>
            </a:fld>
            <a:endParaRPr lang="en-JP"/>
          </a:p>
        </p:txBody>
      </p:sp>
    </p:spTree>
    <p:extLst>
      <p:ext uri="{BB962C8B-B14F-4D97-AF65-F5344CB8AC3E}">
        <p14:creationId xmlns:p14="http://schemas.microsoft.com/office/powerpoint/2010/main" val="291219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2つ目は姫野ベンチマークのGPUでの実行です。</a:t>
            </a:r>
          </a:p>
          <a:p>
            <a:r>
              <a:rPr lang="en-JP" dirty="0"/>
              <a:t>姫野ベンチマークは流体力学などで重要であるポアソン方程式の求解速度から演算性能を測定するベンチマークです。</a:t>
            </a:r>
          </a:p>
          <a:p>
            <a:r>
              <a:rPr lang="en-JP" dirty="0"/>
              <a:t>測定する計算機のメモリ性能に結果が大きく依存することが知られています。</a:t>
            </a:r>
          </a:p>
          <a:p>
            <a:r>
              <a:rPr lang="en-JP" dirty="0"/>
              <a:t>今回はUMを使わない通常のバージョン、従来のUMであるManaged Memoryを使用したバージョン、</a:t>
            </a:r>
          </a:p>
          <a:p>
            <a:r>
              <a:rPr lang="en-JP" dirty="0"/>
              <a:t>GH200のSAMを使用したバージョンの3バージョンのGPU化ベンチマークを作成しました</a:t>
            </a:r>
          </a:p>
          <a:p>
            <a:endParaRPr lang="en-JP" dirty="0"/>
          </a:p>
          <a:p>
            <a:r>
              <a:rPr lang="en-JP" dirty="0"/>
              <a:t>実験では既存システムには通常バージョンとMMバージョンを、GH200搭載システムには3つ全てを実行させました。</a:t>
            </a:r>
          </a:p>
          <a:p>
            <a:r>
              <a:rPr lang="en-JP" dirty="0"/>
              <a:t>実験はそれぞれ10回行い、その平均を結果としました。得られた結果から評価を行いました。</a:t>
            </a:r>
          </a:p>
          <a:p>
            <a:endParaRPr lang="en-JP" dirty="0"/>
          </a:p>
          <a:p>
            <a:endParaRPr lang="en-JP" dirty="0"/>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6</a:t>
            </a:fld>
            <a:endParaRPr lang="en-JP"/>
          </a:p>
        </p:txBody>
      </p:sp>
    </p:spTree>
    <p:extLst>
      <p:ext uri="{BB962C8B-B14F-4D97-AF65-F5344CB8AC3E}">
        <p14:creationId xmlns:p14="http://schemas.microsoft.com/office/powerpoint/2010/main" val="8441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実験環境として本研究ではMiyabiとPegasusを使用しました。</a:t>
            </a:r>
          </a:p>
          <a:p>
            <a:r>
              <a:rPr lang="en-JP" dirty="0"/>
              <a:t>Miyabiは筑波大学計算科学研究センターと東京大学情報基盤センターが共同運営する最先端HPC基盤施設が運用するGH200を搭載したスパコンです。</a:t>
            </a:r>
          </a:p>
          <a:p>
            <a:r>
              <a:rPr lang="en-JP" dirty="0"/>
              <a:t>本研究ではGH200搭載システムとして使用しました。</a:t>
            </a:r>
          </a:p>
          <a:p>
            <a:endParaRPr lang="en-JP" dirty="0"/>
          </a:p>
          <a:p>
            <a:r>
              <a:rPr lang="en-JP" dirty="0"/>
              <a:t>Pegasusは筑波大学計算科学研究センターが運用するスパコンです。</a:t>
            </a:r>
          </a:p>
          <a:p>
            <a:r>
              <a:rPr lang="en-JP" dirty="0"/>
              <a:t>こちらはGPU CPUを独立した部品として接続した既存の形態のシステムです。</a:t>
            </a:r>
          </a:p>
          <a:p>
            <a:r>
              <a:rPr lang="en-JP" dirty="0"/>
              <a:t>GPUとしてGH200のGPUと同じアーキテクチャを持つH100を搭載しています。</a:t>
            </a:r>
          </a:p>
          <a:p>
            <a:endParaRPr lang="en-JP" dirty="0"/>
          </a:p>
          <a:p>
            <a:r>
              <a:rPr lang="en-JP" dirty="0"/>
              <a:t>本研究ではどちらも1ノードを使用して実験しました。</a:t>
            </a:r>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7</a:t>
            </a:fld>
            <a:endParaRPr lang="en-JP"/>
          </a:p>
        </p:txBody>
      </p:sp>
    </p:spTree>
    <p:extLst>
      <p:ext uri="{BB962C8B-B14F-4D97-AF65-F5344CB8AC3E}">
        <p14:creationId xmlns:p14="http://schemas.microsoft.com/office/powerpoint/2010/main" val="318375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まず1つ目のSAMのメモリ性能測定の結果について説明します。</a:t>
            </a:r>
          </a:p>
          <a:p>
            <a:r>
              <a:rPr lang="en-JP" dirty="0"/>
              <a:t>右のグラフにアクセスパターン(4)の結果を示します。</a:t>
            </a:r>
          </a:p>
          <a:p>
            <a:r>
              <a:rPr lang="en-JP" dirty="0"/>
              <a:t>縦軸がメモリ性能であるバンド幅で、横軸が何回目の測定であるかを表しています。</a:t>
            </a:r>
          </a:p>
          <a:p>
            <a:r>
              <a:rPr lang="en-JP" dirty="0"/>
              <a:t>10回の実験のグラフを重ねて表示しています。</a:t>
            </a:r>
          </a:p>
          <a:p>
            <a:r>
              <a:rPr lang="en-JP" dirty="0"/>
              <a:t>試行によってばらつきがあるものの、およそ300GB/sほどの性能が確認できます。</a:t>
            </a:r>
          </a:p>
          <a:p>
            <a:r>
              <a:rPr lang="en-JP" dirty="0"/>
              <a:t>これはGPUからGPUへの明示的な通信における実測性能に匹敵します。</a:t>
            </a:r>
          </a:p>
          <a:p>
            <a:endParaRPr lang="en-JP" dirty="0"/>
          </a:p>
          <a:p>
            <a:r>
              <a:rPr lang="en-JP" dirty="0"/>
              <a:t>このことからSAMではMMの通信の悪化を改善しており、</a:t>
            </a:r>
          </a:p>
          <a:p>
            <a:r>
              <a:rPr lang="en-JP" dirty="0"/>
              <a:t>GPUからCPUへの通信の多いプログラムに非常に恩恵があると言えます。</a:t>
            </a:r>
          </a:p>
        </p:txBody>
      </p:sp>
      <p:sp>
        <p:nvSpPr>
          <p:cNvPr id="4" name="Slide Number Placeholder 3"/>
          <p:cNvSpPr>
            <a:spLocks noGrp="1"/>
          </p:cNvSpPr>
          <p:nvPr>
            <p:ph type="sldNum" sz="quarter" idx="5"/>
          </p:nvPr>
        </p:nvSpPr>
        <p:spPr/>
        <p:txBody>
          <a:bodyPr/>
          <a:lstStyle/>
          <a:p>
            <a:fld id="{ADC33AFB-D3E7-AA4C-AD03-1F647C70D356}" type="slidenum">
              <a:rPr lang="en-JP" smtClean="0"/>
              <a:t>8</a:t>
            </a:fld>
            <a:endParaRPr lang="en-JP"/>
          </a:p>
        </p:txBody>
      </p:sp>
    </p:spTree>
    <p:extLst>
      <p:ext uri="{BB962C8B-B14F-4D97-AF65-F5344CB8AC3E}">
        <p14:creationId xmlns:p14="http://schemas.microsoft.com/office/powerpoint/2010/main" val="142407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次にアクセスパターン(5)の結果を右のグラフに示します。</a:t>
            </a:r>
          </a:p>
          <a:p>
            <a:r>
              <a:rPr lang="en-JP" dirty="0"/>
              <a:t>試行によって多少のばらつきがあるものの徐々に性能が上昇し50~60回目で最高地点に到達する傾向が見られます。</a:t>
            </a:r>
          </a:p>
          <a:p>
            <a:r>
              <a:rPr lang="en-JP" dirty="0"/>
              <a:t>これはMigrationによってデータがGPUメモリに移動したものによると言えます。</a:t>
            </a:r>
          </a:p>
          <a:p>
            <a:r>
              <a:rPr lang="en-JP" dirty="0"/>
              <a:t>またこの傾向からMigrationでは少しずつデータを移動させていることが確認できます。</a:t>
            </a:r>
          </a:p>
          <a:p>
            <a:endParaRPr lang="en-JP" dirty="0"/>
          </a:p>
          <a:p>
            <a:r>
              <a:rPr lang="en-JP" dirty="0"/>
              <a:t>このことからMigrationによってGPUのメモリアクセスを高速化しつつ、CPUからのアクセス性能も改善することで</a:t>
            </a:r>
          </a:p>
          <a:p>
            <a:r>
              <a:rPr lang="en-JP" dirty="0"/>
              <a:t>通信の多いプログラムの性能を改善が期待できると言えます。</a:t>
            </a:r>
          </a:p>
        </p:txBody>
      </p:sp>
      <p:sp>
        <p:nvSpPr>
          <p:cNvPr id="4" name="Slide Number Placeholder 3"/>
          <p:cNvSpPr>
            <a:spLocks noGrp="1"/>
          </p:cNvSpPr>
          <p:nvPr>
            <p:ph type="sldNum" sz="quarter" idx="5"/>
          </p:nvPr>
        </p:nvSpPr>
        <p:spPr/>
        <p:txBody>
          <a:bodyPr/>
          <a:lstStyle/>
          <a:p>
            <a:fld id="{ADC33AFB-D3E7-AA4C-AD03-1F647C70D356}" type="slidenum">
              <a:rPr lang="en-JP" smtClean="0"/>
              <a:t>9</a:t>
            </a:fld>
            <a:endParaRPr lang="en-JP"/>
          </a:p>
        </p:txBody>
      </p:sp>
    </p:spTree>
    <p:extLst>
      <p:ext uri="{BB962C8B-B14F-4D97-AF65-F5344CB8AC3E}">
        <p14:creationId xmlns:p14="http://schemas.microsoft.com/office/powerpoint/2010/main" val="342287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3EB8-D3C1-DF8F-C891-E30272B55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F667406E-AEB4-BFC7-8D81-CAA74A7E1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18EC1D4F-7AE7-6939-3E50-2FF0BD989AFA}"/>
              </a:ext>
            </a:extLst>
          </p:cNvPr>
          <p:cNvSpPr>
            <a:spLocks noGrp="1"/>
          </p:cNvSpPr>
          <p:nvPr>
            <p:ph type="dt" sz="half" idx="10"/>
          </p:nvPr>
        </p:nvSpPr>
        <p:spPr/>
        <p:txBody>
          <a:bodyPr/>
          <a:lstStyle/>
          <a:p>
            <a:fld id="{6CA62528-9FB3-B44E-B98F-D8FEDCBA73D9}" type="datetime1">
              <a:rPr lang="en-US" smtClean="0"/>
              <a:t>2/13/25</a:t>
            </a:fld>
            <a:endParaRPr lang="en-JP"/>
          </a:p>
        </p:txBody>
      </p:sp>
      <p:sp>
        <p:nvSpPr>
          <p:cNvPr id="5" name="Footer Placeholder 4">
            <a:extLst>
              <a:ext uri="{FF2B5EF4-FFF2-40B4-BE49-F238E27FC236}">
                <a16:creationId xmlns:a16="http://schemas.microsoft.com/office/drawing/2014/main" id="{093EB52C-E04C-E35D-C5D4-F72BC3EE544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967E247D-CB49-6A43-C85F-9DA3D2E5D8BE}"/>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6301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8941-E386-0A93-1704-90550FF21780}"/>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AA6225F6-3678-F296-36AB-C1B2CC9D9C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A5905BAD-A6FA-130A-1F70-306CC7B7BF34}"/>
              </a:ext>
            </a:extLst>
          </p:cNvPr>
          <p:cNvSpPr>
            <a:spLocks noGrp="1"/>
          </p:cNvSpPr>
          <p:nvPr>
            <p:ph type="dt" sz="half" idx="10"/>
          </p:nvPr>
        </p:nvSpPr>
        <p:spPr/>
        <p:txBody>
          <a:bodyPr/>
          <a:lstStyle/>
          <a:p>
            <a:fld id="{D89C7048-2EE8-1C45-943F-45B649C243A2}" type="datetime1">
              <a:rPr lang="en-US" smtClean="0"/>
              <a:t>2/13/25</a:t>
            </a:fld>
            <a:endParaRPr lang="en-JP"/>
          </a:p>
        </p:txBody>
      </p:sp>
      <p:sp>
        <p:nvSpPr>
          <p:cNvPr id="5" name="Footer Placeholder 4">
            <a:extLst>
              <a:ext uri="{FF2B5EF4-FFF2-40B4-BE49-F238E27FC236}">
                <a16:creationId xmlns:a16="http://schemas.microsoft.com/office/drawing/2014/main" id="{7E8135C5-DCD7-A34F-A473-737610DB4800}"/>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788CF8D7-1DBF-66FD-CBC9-91A50ABBA8C5}"/>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42162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F344-B7C9-18C4-DFCE-3DC367BF1B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57E578F3-D567-A1A1-9B83-EA18608120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5CE475F4-7713-80D6-9410-46A4A6BC1E31}"/>
              </a:ext>
            </a:extLst>
          </p:cNvPr>
          <p:cNvSpPr>
            <a:spLocks noGrp="1"/>
          </p:cNvSpPr>
          <p:nvPr>
            <p:ph type="dt" sz="half" idx="10"/>
          </p:nvPr>
        </p:nvSpPr>
        <p:spPr/>
        <p:txBody>
          <a:bodyPr/>
          <a:lstStyle/>
          <a:p>
            <a:fld id="{60B443D7-E31D-1C46-A22B-2DA39B1C94A7}" type="datetime1">
              <a:rPr lang="en-US" smtClean="0"/>
              <a:t>2/13/25</a:t>
            </a:fld>
            <a:endParaRPr lang="en-JP"/>
          </a:p>
        </p:txBody>
      </p:sp>
      <p:sp>
        <p:nvSpPr>
          <p:cNvPr id="5" name="Footer Placeholder 4">
            <a:extLst>
              <a:ext uri="{FF2B5EF4-FFF2-40B4-BE49-F238E27FC236}">
                <a16:creationId xmlns:a16="http://schemas.microsoft.com/office/drawing/2014/main" id="{60383B20-A2B8-FC00-9A9D-0FF4B63A5973}"/>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1662922B-1D47-8F56-9465-5B39DF0FC1FB}"/>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33856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5A37-6912-DE47-8277-8F964711B054}"/>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D13C651D-FC9C-BDAF-6088-ADB3076A9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3580BEBD-F536-947B-0C42-60D7C756BC2F}"/>
              </a:ext>
            </a:extLst>
          </p:cNvPr>
          <p:cNvSpPr>
            <a:spLocks noGrp="1"/>
          </p:cNvSpPr>
          <p:nvPr>
            <p:ph type="dt" sz="half" idx="10"/>
          </p:nvPr>
        </p:nvSpPr>
        <p:spPr/>
        <p:txBody>
          <a:bodyPr/>
          <a:lstStyle/>
          <a:p>
            <a:fld id="{A5329D09-BDA8-E240-9A7E-F327E89972F6}" type="datetime1">
              <a:rPr lang="en-US" smtClean="0"/>
              <a:t>2/13/25</a:t>
            </a:fld>
            <a:endParaRPr lang="en-JP"/>
          </a:p>
        </p:txBody>
      </p:sp>
      <p:sp>
        <p:nvSpPr>
          <p:cNvPr id="5" name="Footer Placeholder 4">
            <a:extLst>
              <a:ext uri="{FF2B5EF4-FFF2-40B4-BE49-F238E27FC236}">
                <a16:creationId xmlns:a16="http://schemas.microsoft.com/office/drawing/2014/main" id="{F02D5465-6810-2FBC-3AE1-C6DA94689BC5}"/>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CE3E1F1E-207C-D800-A62E-679040E610AF}"/>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76807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F112-0851-8BAE-BE5C-8A09F2E34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EF87AAD6-AD8F-0DBF-5C03-E4E0336687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7C99E-59FF-A2EC-0772-E4763835FEF4}"/>
              </a:ext>
            </a:extLst>
          </p:cNvPr>
          <p:cNvSpPr>
            <a:spLocks noGrp="1"/>
          </p:cNvSpPr>
          <p:nvPr>
            <p:ph type="dt" sz="half" idx="10"/>
          </p:nvPr>
        </p:nvSpPr>
        <p:spPr/>
        <p:txBody>
          <a:bodyPr/>
          <a:lstStyle/>
          <a:p>
            <a:fld id="{E5C55328-BFD8-654D-B371-F1B89B408F6E}" type="datetime1">
              <a:rPr lang="en-US" smtClean="0"/>
              <a:t>2/13/25</a:t>
            </a:fld>
            <a:endParaRPr lang="en-JP"/>
          </a:p>
        </p:txBody>
      </p:sp>
      <p:sp>
        <p:nvSpPr>
          <p:cNvPr id="5" name="Footer Placeholder 4">
            <a:extLst>
              <a:ext uri="{FF2B5EF4-FFF2-40B4-BE49-F238E27FC236}">
                <a16:creationId xmlns:a16="http://schemas.microsoft.com/office/drawing/2014/main" id="{752E354A-31D5-72DF-A57B-1CA69D0678AC}"/>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4D318213-391D-9D43-8B08-77469FEA9332}"/>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58964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8E43-2A62-662E-1A3D-04C4D390AC75}"/>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993BF3CB-A310-242F-A08B-95998BAF3F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B874845C-6A54-55DF-B96B-CF0F0C2896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B4116718-2CC6-2482-2EE7-E3E73BA16CA1}"/>
              </a:ext>
            </a:extLst>
          </p:cNvPr>
          <p:cNvSpPr>
            <a:spLocks noGrp="1"/>
          </p:cNvSpPr>
          <p:nvPr>
            <p:ph type="dt" sz="half" idx="10"/>
          </p:nvPr>
        </p:nvSpPr>
        <p:spPr/>
        <p:txBody>
          <a:bodyPr/>
          <a:lstStyle/>
          <a:p>
            <a:fld id="{7B350D53-196C-0A48-A6FC-173E708E3A39}" type="datetime1">
              <a:rPr lang="en-US" smtClean="0"/>
              <a:t>2/13/25</a:t>
            </a:fld>
            <a:endParaRPr lang="en-JP"/>
          </a:p>
        </p:txBody>
      </p:sp>
      <p:sp>
        <p:nvSpPr>
          <p:cNvPr id="6" name="Footer Placeholder 5">
            <a:extLst>
              <a:ext uri="{FF2B5EF4-FFF2-40B4-BE49-F238E27FC236}">
                <a16:creationId xmlns:a16="http://schemas.microsoft.com/office/drawing/2014/main" id="{74A0706D-1CD0-A6FB-8648-CF9C8447060D}"/>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EEC6B15C-1738-1525-2081-A218B2A6E506}"/>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24511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1A99-6B21-B0EA-58D7-71901CB91FE4}"/>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528FAC4F-8A2C-C1D7-A2E2-E7E64AAB9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CD97D9-82A2-8C4F-1F1D-F07F22FDC6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454422E0-8B2F-E91F-EB5F-C912A54DE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8D9D48-CBAD-49ED-8CFA-88D8F4250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C762B5C3-77C1-2E35-CE76-C52A8D0255CF}"/>
              </a:ext>
            </a:extLst>
          </p:cNvPr>
          <p:cNvSpPr>
            <a:spLocks noGrp="1"/>
          </p:cNvSpPr>
          <p:nvPr>
            <p:ph type="dt" sz="half" idx="10"/>
          </p:nvPr>
        </p:nvSpPr>
        <p:spPr/>
        <p:txBody>
          <a:bodyPr/>
          <a:lstStyle/>
          <a:p>
            <a:fld id="{38C0A1EE-53F4-204D-8E01-313FEDD19E6E}" type="datetime1">
              <a:rPr lang="en-US" smtClean="0"/>
              <a:t>2/13/25</a:t>
            </a:fld>
            <a:endParaRPr lang="en-JP"/>
          </a:p>
        </p:txBody>
      </p:sp>
      <p:sp>
        <p:nvSpPr>
          <p:cNvPr id="8" name="Footer Placeholder 7">
            <a:extLst>
              <a:ext uri="{FF2B5EF4-FFF2-40B4-BE49-F238E27FC236}">
                <a16:creationId xmlns:a16="http://schemas.microsoft.com/office/drawing/2014/main" id="{3092D86E-BD3D-56B5-087C-4381363173F8}"/>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EB05109D-52A1-5133-B746-AC8A2523F7A8}"/>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80542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1DD0-4CE7-1DFC-A006-97085AC2ABFA}"/>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3A669ECF-3079-8648-A326-DCC9AE675B3A}"/>
              </a:ext>
            </a:extLst>
          </p:cNvPr>
          <p:cNvSpPr>
            <a:spLocks noGrp="1"/>
          </p:cNvSpPr>
          <p:nvPr>
            <p:ph type="dt" sz="half" idx="10"/>
          </p:nvPr>
        </p:nvSpPr>
        <p:spPr/>
        <p:txBody>
          <a:bodyPr/>
          <a:lstStyle/>
          <a:p>
            <a:fld id="{68BB1781-6E36-294C-8F0C-F6F3CDBFAFAD}" type="datetime1">
              <a:rPr lang="en-US" smtClean="0"/>
              <a:t>2/13/25</a:t>
            </a:fld>
            <a:endParaRPr lang="en-JP"/>
          </a:p>
        </p:txBody>
      </p:sp>
      <p:sp>
        <p:nvSpPr>
          <p:cNvPr id="4" name="Footer Placeholder 3">
            <a:extLst>
              <a:ext uri="{FF2B5EF4-FFF2-40B4-BE49-F238E27FC236}">
                <a16:creationId xmlns:a16="http://schemas.microsoft.com/office/drawing/2014/main" id="{6841B7A2-056B-EE17-EE51-495F9E29FEFC}"/>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22A5314E-089C-4B07-D27F-466530E5E82B}"/>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50811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519A7-3BC1-6B85-2A9E-6FFC7F155E2D}"/>
              </a:ext>
            </a:extLst>
          </p:cNvPr>
          <p:cNvSpPr>
            <a:spLocks noGrp="1"/>
          </p:cNvSpPr>
          <p:nvPr>
            <p:ph type="dt" sz="half" idx="10"/>
          </p:nvPr>
        </p:nvSpPr>
        <p:spPr/>
        <p:txBody>
          <a:bodyPr/>
          <a:lstStyle/>
          <a:p>
            <a:fld id="{84F99814-F889-CD4D-9882-81276294D5BE}" type="datetime1">
              <a:rPr lang="en-US" smtClean="0"/>
              <a:t>2/13/25</a:t>
            </a:fld>
            <a:endParaRPr lang="en-JP"/>
          </a:p>
        </p:txBody>
      </p:sp>
      <p:sp>
        <p:nvSpPr>
          <p:cNvPr id="3" name="Footer Placeholder 2">
            <a:extLst>
              <a:ext uri="{FF2B5EF4-FFF2-40B4-BE49-F238E27FC236}">
                <a16:creationId xmlns:a16="http://schemas.microsoft.com/office/drawing/2014/main" id="{5ABB0E27-21A8-8362-363C-8DE61A584B4D}"/>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134B870E-2C50-8B8D-CEBB-9DF5FDDA406A}"/>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73907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7056-75F9-BA62-C98C-02EB09AB9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83A2E090-AA78-A6CF-9652-620F9E3D5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97F0D415-433E-837F-5EB9-E9C4288E5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ECDD3-FE26-AC80-2F17-6B6EEF8D0134}"/>
              </a:ext>
            </a:extLst>
          </p:cNvPr>
          <p:cNvSpPr>
            <a:spLocks noGrp="1"/>
          </p:cNvSpPr>
          <p:nvPr>
            <p:ph type="dt" sz="half" idx="10"/>
          </p:nvPr>
        </p:nvSpPr>
        <p:spPr/>
        <p:txBody>
          <a:bodyPr/>
          <a:lstStyle/>
          <a:p>
            <a:fld id="{B0E3028C-19EC-ED4D-BEB1-BAA353E29063}" type="datetime1">
              <a:rPr lang="en-US" smtClean="0"/>
              <a:t>2/13/25</a:t>
            </a:fld>
            <a:endParaRPr lang="en-JP"/>
          </a:p>
        </p:txBody>
      </p:sp>
      <p:sp>
        <p:nvSpPr>
          <p:cNvPr id="6" name="Footer Placeholder 5">
            <a:extLst>
              <a:ext uri="{FF2B5EF4-FFF2-40B4-BE49-F238E27FC236}">
                <a16:creationId xmlns:a16="http://schemas.microsoft.com/office/drawing/2014/main" id="{A9D3FAC4-808A-B858-97E6-5EE5FF98234E}"/>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DCDA9F9C-53D9-A40E-23D0-0E1EF00FD2CF}"/>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44155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F3BC-2A7D-66EC-3989-493EB62E7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B8B2F563-2F3B-43FE-813E-4D42E2133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F853CD62-6016-67E8-CBA8-89D88C0BD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A8075-E98C-E965-2548-A9C613AA6867}"/>
              </a:ext>
            </a:extLst>
          </p:cNvPr>
          <p:cNvSpPr>
            <a:spLocks noGrp="1"/>
          </p:cNvSpPr>
          <p:nvPr>
            <p:ph type="dt" sz="half" idx="10"/>
          </p:nvPr>
        </p:nvSpPr>
        <p:spPr/>
        <p:txBody>
          <a:bodyPr/>
          <a:lstStyle/>
          <a:p>
            <a:fld id="{D25E7E00-44CF-5D45-8D22-2F3AC76CA00F}" type="datetime1">
              <a:rPr lang="en-US" smtClean="0"/>
              <a:t>2/13/25</a:t>
            </a:fld>
            <a:endParaRPr lang="en-JP"/>
          </a:p>
        </p:txBody>
      </p:sp>
      <p:sp>
        <p:nvSpPr>
          <p:cNvPr id="6" name="Footer Placeholder 5">
            <a:extLst>
              <a:ext uri="{FF2B5EF4-FFF2-40B4-BE49-F238E27FC236}">
                <a16:creationId xmlns:a16="http://schemas.microsoft.com/office/drawing/2014/main" id="{6976A230-7766-8F6F-A49E-7FAA17EED195}"/>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1847E957-96C9-23C1-FAB6-F0B6318E054C}"/>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5616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BDC6E2-3AA2-A26E-2BBE-3FF3ED26D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B9827E56-D2C4-536D-0E05-C3F706A96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8671DB89-B79B-295F-5788-626A29C4E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56FFB4-568D-B640-97F7-289F23355981}" type="datetime1">
              <a:rPr lang="en-US" smtClean="0"/>
              <a:t>2/13/25</a:t>
            </a:fld>
            <a:endParaRPr lang="en-JP"/>
          </a:p>
        </p:txBody>
      </p:sp>
      <p:sp>
        <p:nvSpPr>
          <p:cNvPr id="5" name="Footer Placeholder 4">
            <a:extLst>
              <a:ext uri="{FF2B5EF4-FFF2-40B4-BE49-F238E27FC236}">
                <a16:creationId xmlns:a16="http://schemas.microsoft.com/office/drawing/2014/main" id="{A58DDE3A-DC15-2D13-471B-E3CA6E825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JP"/>
          </a:p>
        </p:txBody>
      </p:sp>
      <p:sp>
        <p:nvSpPr>
          <p:cNvPr id="6" name="Slide Number Placeholder 5">
            <a:extLst>
              <a:ext uri="{FF2B5EF4-FFF2-40B4-BE49-F238E27FC236}">
                <a16:creationId xmlns:a16="http://schemas.microsoft.com/office/drawing/2014/main" id="{8A7244CC-803C-4828-BB83-DBA59A451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153F7F-D7F8-BB43-BDC4-A204CF7DB14A}" type="slidenum">
              <a:rPr lang="en-JP" smtClean="0"/>
              <a:t>‹#›</a:t>
            </a:fld>
            <a:endParaRPr lang="en-JP"/>
          </a:p>
        </p:txBody>
      </p:sp>
    </p:spTree>
    <p:extLst>
      <p:ext uri="{BB962C8B-B14F-4D97-AF65-F5344CB8AC3E}">
        <p14:creationId xmlns:p14="http://schemas.microsoft.com/office/powerpoint/2010/main" val="2051337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jcahpc.jp/supercomputer/miyabi.html"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B5FE-D795-5C18-CEBF-759F05CBA8CC}"/>
              </a:ext>
            </a:extLst>
          </p:cNvPr>
          <p:cNvSpPr>
            <a:spLocks noGrp="1"/>
          </p:cNvSpPr>
          <p:nvPr>
            <p:ph type="ctrTitle"/>
          </p:nvPr>
        </p:nvSpPr>
        <p:spPr/>
        <p:txBody>
          <a:bodyPr>
            <a:normAutofit fontScale="90000"/>
          </a:bodyPr>
          <a:lstStyle/>
          <a:p>
            <a:r>
              <a:rPr lang="en-JP" dirty="0"/>
              <a:t>GPU・CPU一体型モジュールにおけるUnified Memory</a:t>
            </a:r>
            <a:br>
              <a:rPr lang="en-JP" dirty="0"/>
            </a:br>
            <a:r>
              <a:rPr lang="en-JP" dirty="0"/>
              <a:t>使用時の性能評価</a:t>
            </a:r>
          </a:p>
        </p:txBody>
      </p:sp>
      <p:sp>
        <p:nvSpPr>
          <p:cNvPr id="3" name="Subtitle 2">
            <a:extLst>
              <a:ext uri="{FF2B5EF4-FFF2-40B4-BE49-F238E27FC236}">
                <a16:creationId xmlns:a16="http://schemas.microsoft.com/office/drawing/2014/main" id="{24121D3B-56BA-77BA-7ED1-FB023F095438}"/>
              </a:ext>
            </a:extLst>
          </p:cNvPr>
          <p:cNvSpPr>
            <a:spLocks noGrp="1"/>
          </p:cNvSpPr>
          <p:nvPr>
            <p:ph type="subTitle" idx="1"/>
          </p:nvPr>
        </p:nvSpPr>
        <p:spPr/>
        <p:txBody>
          <a:bodyPr>
            <a:normAutofit lnSpcReduction="10000"/>
          </a:bodyPr>
          <a:lstStyle/>
          <a:p>
            <a:r>
              <a:rPr lang="en-JP" dirty="0"/>
              <a:t>情報科学類 情報システム主専攻 202110949</a:t>
            </a:r>
          </a:p>
          <a:p>
            <a:r>
              <a:rPr lang="en-JP" dirty="0"/>
              <a:t>吉田</a:t>
            </a:r>
            <a:r>
              <a:rPr lang="en-US" dirty="0"/>
              <a:t> </a:t>
            </a:r>
            <a:r>
              <a:rPr lang="en-JP" dirty="0"/>
              <a:t>智</a:t>
            </a:r>
          </a:p>
          <a:p>
            <a:r>
              <a:rPr lang="en-JP" dirty="0"/>
              <a:t>指導教員</a:t>
            </a:r>
            <a:r>
              <a:rPr lang="en-US" dirty="0"/>
              <a:t> </a:t>
            </a:r>
            <a:r>
              <a:rPr lang="en-US" dirty="0" err="1"/>
              <a:t>朴</a:t>
            </a:r>
            <a:r>
              <a:rPr lang="en-US" dirty="0"/>
              <a:t> </a:t>
            </a:r>
            <a:r>
              <a:rPr lang="en-US" dirty="0" err="1"/>
              <a:t>泰祐</a:t>
            </a:r>
            <a:r>
              <a:rPr lang="en-US" dirty="0"/>
              <a:t>, </a:t>
            </a:r>
            <a:r>
              <a:rPr lang="en-US" dirty="0" err="1"/>
              <a:t>藤田</a:t>
            </a:r>
            <a:r>
              <a:rPr lang="en-US" dirty="0"/>
              <a:t> </a:t>
            </a:r>
            <a:r>
              <a:rPr lang="en-US" dirty="0" err="1"/>
              <a:t>典久</a:t>
            </a:r>
            <a:endParaRPr lang="en-US" dirty="0"/>
          </a:p>
          <a:p>
            <a:r>
              <a:rPr lang="en-US" dirty="0"/>
              <a:t>2025/2/13 (</a:t>
            </a:r>
            <a:r>
              <a:rPr lang="en-US" dirty="0" err="1"/>
              <a:t>木</a:t>
            </a:r>
            <a:r>
              <a:rPr lang="en-US" dirty="0"/>
              <a:t>)</a:t>
            </a:r>
            <a:endParaRPr lang="en-JP" dirty="0"/>
          </a:p>
        </p:txBody>
      </p:sp>
      <p:sp>
        <p:nvSpPr>
          <p:cNvPr id="4" name="Slide Number Placeholder 3">
            <a:extLst>
              <a:ext uri="{FF2B5EF4-FFF2-40B4-BE49-F238E27FC236}">
                <a16:creationId xmlns:a16="http://schemas.microsoft.com/office/drawing/2014/main" id="{440009B8-5F1E-DF1D-AD3A-C7F57C7D3B5C}"/>
              </a:ext>
            </a:extLst>
          </p:cNvPr>
          <p:cNvSpPr>
            <a:spLocks noGrp="1"/>
          </p:cNvSpPr>
          <p:nvPr>
            <p:ph type="sldNum" sz="quarter" idx="12"/>
          </p:nvPr>
        </p:nvSpPr>
        <p:spPr/>
        <p:txBody>
          <a:bodyPr/>
          <a:lstStyle/>
          <a:p>
            <a:fld id="{07153F7F-D7F8-BB43-BDC4-A204CF7DB14A}" type="slidenum">
              <a:rPr lang="en-JP" sz="1600" smtClean="0"/>
              <a:t>1</a:t>
            </a:fld>
            <a:endParaRPr lang="en-JP" sz="1600" dirty="0"/>
          </a:p>
        </p:txBody>
      </p:sp>
      <p:sp>
        <p:nvSpPr>
          <p:cNvPr id="5" name="Footer Placeholder 4">
            <a:extLst>
              <a:ext uri="{FF2B5EF4-FFF2-40B4-BE49-F238E27FC236}">
                <a16:creationId xmlns:a16="http://schemas.microsoft.com/office/drawing/2014/main" id="{32C4FC44-F462-26CD-661E-6D3AD64A161E}"/>
              </a:ext>
            </a:extLst>
          </p:cNvPr>
          <p:cNvSpPr>
            <a:spLocks noGrp="1"/>
          </p:cNvSpPr>
          <p:nvPr>
            <p:ph type="ftr" sz="quarter" idx="11"/>
          </p:nvPr>
        </p:nvSpPr>
        <p:spPr/>
        <p:txBody>
          <a:bodyPr/>
          <a:lstStyle/>
          <a:p>
            <a:endParaRPr lang="en-JP"/>
          </a:p>
        </p:txBody>
      </p:sp>
    </p:spTree>
    <p:extLst>
      <p:ext uri="{BB962C8B-B14F-4D97-AF65-F5344CB8AC3E}">
        <p14:creationId xmlns:p14="http://schemas.microsoft.com/office/powerpoint/2010/main" val="333594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B44C-B2B1-B89D-7820-0EB66048A179}"/>
              </a:ext>
            </a:extLst>
          </p:cNvPr>
          <p:cNvSpPr>
            <a:spLocks noGrp="1"/>
          </p:cNvSpPr>
          <p:nvPr>
            <p:ph type="title"/>
          </p:nvPr>
        </p:nvSpPr>
        <p:spPr/>
        <p:txBody>
          <a:bodyPr/>
          <a:lstStyle/>
          <a:p>
            <a:r>
              <a:rPr lang="en-JP" dirty="0"/>
              <a:t>性能評価 (3/4)</a:t>
            </a:r>
          </a:p>
        </p:txBody>
      </p:sp>
      <p:sp>
        <p:nvSpPr>
          <p:cNvPr id="3" name="Content Placeholder 2">
            <a:extLst>
              <a:ext uri="{FF2B5EF4-FFF2-40B4-BE49-F238E27FC236}">
                <a16:creationId xmlns:a16="http://schemas.microsoft.com/office/drawing/2014/main" id="{7BEF25EF-8471-17C4-BDA2-8B8C40249150}"/>
              </a:ext>
            </a:extLst>
          </p:cNvPr>
          <p:cNvSpPr>
            <a:spLocks noGrp="1"/>
          </p:cNvSpPr>
          <p:nvPr>
            <p:ph idx="1"/>
          </p:nvPr>
        </p:nvSpPr>
        <p:spPr>
          <a:xfrm>
            <a:off x="838200" y="1825625"/>
            <a:ext cx="4025900" cy="4351338"/>
          </a:xfrm>
        </p:spPr>
        <p:txBody>
          <a:bodyPr>
            <a:normAutofit/>
          </a:bodyPr>
          <a:lstStyle/>
          <a:p>
            <a:r>
              <a:rPr lang="en-JP" dirty="0"/>
              <a:t>姫野ベンチマーク</a:t>
            </a:r>
          </a:p>
          <a:p>
            <a:pPr lvl="1"/>
            <a:r>
              <a:rPr lang="en-JP" dirty="0"/>
              <a:t>サイズ512*512*1024</a:t>
            </a:r>
          </a:p>
          <a:p>
            <a:pPr lvl="1"/>
            <a:r>
              <a:rPr lang="en-JP" dirty="0"/>
              <a:t>3000回反復</a:t>
            </a:r>
          </a:p>
          <a:p>
            <a:pPr lvl="1"/>
            <a:r>
              <a:rPr lang="en-JP" dirty="0"/>
              <a:t>100GFLOPS低下</a:t>
            </a:r>
          </a:p>
          <a:p>
            <a:pPr lvl="2"/>
            <a:r>
              <a:rPr lang="en-JP" dirty="0"/>
              <a:t>SAMの性能が若干低</a:t>
            </a:r>
          </a:p>
          <a:p>
            <a:pPr lvl="2"/>
            <a:r>
              <a:rPr lang="en-JP" dirty="0"/>
              <a:t>転送が最初だけ</a:t>
            </a:r>
          </a:p>
          <a:p>
            <a:pPr lvl="2"/>
            <a:r>
              <a:rPr lang="en-JP" dirty="0"/>
              <a:t>Migration前が遅い</a:t>
            </a:r>
          </a:p>
          <a:p>
            <a:pPr lvl="2"/>
            <a:endParaRPr lang="en-JP" dirty="0"/>
          </a:p>
        </p:txBody>
      </p:sp>
      <p:sp>
        <p:nvSpPr>
          <p:cNvPr id="4" name="Slide Number Placeholder 3">
            <a:extLst>
              <a:ext uri="{FF2B5EF4-FFF2-40B4-BE49-F238E27FC236}">
                <a16:creationId xmlns:a16="http://schemas.microsoft.com/office/drawing/2014/main" id="{18C36A34-5FF2-AE86-DBC4-F77F30D10559}"/>
              </a:ext>
            </a:extLst>
          </p:cNvPr>
          <p:cNvSpPr>
            <a:spLocks noGrp="1"/>
          </p:cNvSpPr>
          <p:nvPr>
            <p:ph type="sldNum" sz="quarter" idx="12"/>
          </p:nvPr>
        </p:nvSpPr>
        <p:spPr/>
        <p:txBody>
          <a:bodyPr/>
          <a:lstStyle/>
          <a:p>
            <a:fld id="{07153F7F-D7F8-BB43-BDC4-A204CF7DB14A}" type="slidenum">
              <a:rPr lang="en-JP" sz="1600" smtClean="0"/>
              <a:t>10</a:t>
            </a:fld>
            <a:endParaRPr lang="en-JP" sz="1600" dirty="0"/>
          </a:p>
        </p:txBody>
      </p:sp>
      <p:sp>
        <p:nvSpPr>
          <p:cNvPr id="5" name="Footer Placeholder 4">
            <a:extLst>
              <a:ext uri="{FF2B5EF4-FFF2-40B4-BE49-F238E27FC236}">
                <a16:creationId xmlns:a16="http://schemas.microsoft.com/office/drawing/2014/main" id="{3815B4E4-0685-1E90-8F91-6C73FDCB6109}"/>
              </a:ext>
            </a:extLst>
          </p:cNvPr>
          <p:cNvSpPr>
            <a:spLocks noGrp="1"/>
          </p:cNvSpPr>
          <p:nvPr>
            <p:ph type="ftr" sz="quarter" idx="11"/>
          </p:nvPr>
        </p:nvSpPr>
        <p:spPr/>
        <p:txBody>
          <a:bodyPr/>
          <a:lstStyle/>
          <a:p>
            <a:endParaRPr lang="en-JP"/>
          </a:p>
        </p:txBody>
      </p:sp>
      <p:pic>
        <p:nvPicPr>
          <p:cNvPr id="8" name="Graphic 7">
            <a:extLst>
              <a:ext uri="{FF2B5EF4-FFF2-40B4-BE49-F238E27FC236}">
                <a16:creationId xmlns:a16="http://schemas.microsoft.com/office/drawing/2014/main" id="{7A9845B5-01E3-9418-D850-D01D0EEC1D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2254" y="1187450"/>
            <a:ext cx="5921546" cy="4351338"/>
          </a:xfrm>
          <a:prstGeom prst="rect">
            <a:avLst/>
          </a:prstGeom>
        </p:spPr>
      </p:pic>
      <p:sp>
        <p:nvSpPr>
          <p:cNvPr id="9" name="Rectangle 8">
            <a:extLst>
              <a:ext uri="{FF2B5EF4-FFF2-40B4-BE49-F238E27FC236}">
                <a16:creationId xmlns:a16="http://schemas.microsoft.com/office/drawing/2014/main" id="{71A62485-F8C9-030B-4657-4C1C220C5B8F}"/>
              </a:ext>
            </a:extLst>
          </p:cNvPr>
          <p:cNvSpPr/>
          <p:nvPr/>
        </p:nvSpPr>
        <p:spPr>
          <a:xfrm>
            <a:off x="10744200" y="5327650"/>
            <a:ext cx="482600" cy="342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 name="Rectangle 5">
            <a:extLst>
              <a:ext uri="{FF2B5EF4-FFF2-40B4-BE49-F238E27FC236}">
                <a16:creationId xmlns:a16="http://schemas.microsoft.com/office/drawing/2014/main" id="{D9091B6A-05A6-CE43-D1ED-4ED3C356DEB2}"/>
              </a:ext>
            </a:extLst>
          </p:cNvPr>
          <p:cNvSpPr/>
          <p:nvPr/>
        </p:nvSpPr>
        <p:spPr>
          <a:xfrm>
            <a:off x="10744200" y="2434030"/>
            <a:ext cx="278296" cy="3874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22617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6A05-2A47-65DA-97B7-E368240A9519}"/>
              </a:ext>
            </a:extLst>
          </p:cNvPr>
          <p:cNvSpPr>
            <a:spLocks noGrp="1"/>
          </p:cNvSpPr>
          <p:nvPr>
            <p:ph type="title"/>
          </p:nvPr>
        </p:nvSpPr>
        <p:spPr/>
        <p:txBody>
          <a:bodyPr/>
          <a:lstStyle/>
          <a:p>
            <a:r>
              <a:rPr lang="en-JP" dirty="0"/>
              <a:t>性能評価 (4/4)</a:t>
            </a:r>
          </a:p>
        </p:txBody>
      </p:sp>
      <p:sp>
        <p:nvSpPr>
          <p:cNvPr id="3" name="Content Placeholder 2">
            <a:extLst>
              <a:ext uri="{FF2B5EF4-FFF2-40B4-BE49-F238E27FC236}">
                <a16:creationId xmlns:a16="http://schemas.microsoft.com/office/drawing/2014/main" id="{F84324E4-10AB-773D-4EB8-ED4E9817406A}"/>
              </a:ext>
            </a:extLst>
          </p:cNvPr>
          <p:cNvSpPr>
            <a:spLocks noGrp="1"/>
          </p:cNvSpPr>
          <p:nvPr>
            <p:ph idx="1"/>
          </p:nvPr>
        </p:nvSpPr>
        <p:spPr>
          <a:xfrm>
            <a:off x="838199" y="1825625"/>
            <a:ext cx="4114801" cy="4351338"/>
          </a:xfrm>
        </p:spPr>
        <p:txBody>
          <a:bodyPr/>
          <a:lstStyle/>
          <a:p>
            <a:r>
              <a:rPr lang="en-JP" dirty="0"/>
              <a:t>姫野ベンチマーク</a:t>
            </a:r>
          </a:p>
          <a:p>
            <a:pPr lvl="1"/>
            <a:r>
              <a:rPr lang="en-JP" dirty="0"/>
              <a:t>生産性の改善</a:t>
            </a:r>
          </a:p>
          <a:p>
            <a:pPr lvl="2"/>
            <a:r>
              <a:rPr lang="en-US" dirty="0" err="1"/>
              <a:t>UMでもデータ転送制御が必要</a:t>
            </a:r>
            <a:endParaRPr lang="en-US" dirty="0"/>
          </a:p>
          <a:p>
            <a:pPr lvl="2"/>
            <a:r>
              <a:rPr lang="en-US" dirty="0" err="1"/>
              <a:t>SAMではそれも不要</a:t>
            </a:r>
            <a:endParaRPr lang="en-US" dirty="0"/>
          </a:p>
          <a:p>
            <a:pPr lvl="2"/>
            <a:endParaRPr lang="en-JP" dirty="0"/>
          </a:p>
          <a:p>
            <a:pPr lvl="2"/>
            <a:endParaRPr lang="en-JP" dirty="0"/>
          </a:p>
          <a:p>
            <a:pPr lvl="1"/>
            <a:endParaRPr lang="en-JP" dirty="0"/>
          </a:p>
        </p:txBody>
      </p:sp>
      <p:sp>
        <p:nvSpPr>
          <p:cNvPr id="4" name="Footer Placeholder 3">
            <a:extLst>
              <a:ext uri="{FF2B5EF4-FFF2-40B4-BE49-F238E27FC236}">
                <a16:creationId xmlns:a16="http://schemas.microsoft.com/office/drawing/2014/main" id="{BEF2B454-C452-5FE7-5A73-D3C1EBB60DE3}"/>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03E30729-6A6D-E0A8-EC6C-17705E0D6BB9}"/>
              </a:ext>
            </a:extLst>
          </p:cNvPr>
          <p:cNvSpPr>
            <a:spLocks noGrp="1"/>
          </p:cNvSpPr>
          <p:nvPr>
            <p:ph type="sldNum" sz="quarter" idx="12"/>
          </p:nvPr>
        </p:nvSpPr>
        <p:spPr/>
        <p:txBody>
          <a:bodyPr/>
          <a:lstStyle/>
          <a:p>
            <a:fld id="{07153F7F-D7F8-BB43-BDC4-A204CF7DB14A}" type="slidenum">
              <a:rPr lang="en-JP" smtClean="0"/>
              <a:t>11</a:t>
            </a:fld>
            <a:endParaRPr lang="en-JP"/>
          </a:p>
        </p:txBody>
      </p:sp>
      <p:sp>
        <p:nvSpPr>
          <p:cNvPr id="6" name="TextBox 5">
            <a:extLst>
              <a:ext uri="{FF2B5EF4-FFF2-40B4-BE49-F238E27FC236}">
                <a16:creationId xmlns:a16="http://schemas.microsoft.com/office/drawing/2014/main" id="{134FFE98-AAAD-BC7D-66D4-102230EB1FC8}"/>
              </a:ext>
            </a:extLst>
          </p:cNvPr>
          <p:cNvSpPr txBox="1"/>
          <p:nvPr/>
        </p:nvSpPr>
        <p:spPr>
          <a:xfrm>
            <a:off x="9779000" y="602784"/>
            <a:ext cx="2413000" cy="5632311"/>
          </a:xfrm>
          <a:prstGeom prst="rect">
            <a:avLst/>
          </a:prstGeom>
          <a:noFill/>
        </p:spPr>
        <p:txBody>
          <a:bodyPr wrap="square" rtlCol="0">
            <a:spAutoFit/>
          </a:bodyPr>
          <a:lstStyle/>
          <a:p>
            <a:r>
              <a:rPr lang="en-JP" dirty="0"/>
              <a:t>SAMのコード例</a:t>
            </a:r>
          </a:p>
          <a:p>
            <a:r>
              <a:rPr lang="en-US" dirty="0"/>
              <a:t>s</a:t>
            </a:r>
            <a:r>
              <a:rPr lang="en-JP" dirty="0"/>
              <a:t>truct Matrix {</a:t>
            </a:r>
          </a:p>
          <a:p>
            <a:r>
              <a:rPr lang="en-JP" dirty="0"/>
              <a:t>    ….</a:t>
            </a:r>
          </a:p>
          <a:p>
            <a:r>
              <a:rPr lang="en-JP" dirty="0"/>
              <a:t>    float *m</a:t>
            </a:r>
          </a:p>
          <a:p>
            <a:r>
              <a:rPr lang="en-JP" dirty="0"/>
              <a:t>} </a:t>
            </a:r>
          </a:p>
          <a:p>
            <a:endParaRPr lang="en-JP" dirty="0"/>
          </a:p>
          <a:p>
            <a:r>
              <a:rPr lang="en-US" dirty="0"/>
              <a:t>Matrix A, B</a:t>
            </a:r>
          </a:p>
          <a:p>
            <a:r>
              <a:rPr lang="en-JP" dirty="0"/>
              <a:t>// GPU化コード</a:t>
            </a:r>
          </a:p>
          <a:p>
            <a:endParaRPr lang="en-JP" dirty="0"/>
          </a:p>
          <a:p>
            <a:endParaRPr lang="en-JP" dirty="0"/>
          </a:p>
          <a:p>
            <a:endParaRPr lang="en-JP" dirty="0"/>
          </a:p>
          <a:p>
            <a:endParaRPr lang="en-JP" dirty="0"/>
          </a:p>
          <a:p>
            <a:endParaRPr lang="en-JP" dirty="0"/>
          </a:p>
          <a:p>
            <a:endParaRPr lang="en-JP" dirty="0"/>
          </a:p>
          <a:p>
            <a:endParaRPr lang="en-JP" dirty="0"/>
          </a:p>
          <a:p>
            <a:endParaRPr lang="en-JP" dirty="0"/>
          </a:p>
          <a:p>
            <a:endParaRPr lang="en-JP" dirty="0"/>
          </a:p>
          <a:p>
            <a:endParaRPr lang="en-JP" dirty="0"/>
          </a:p>
          <a:p>
            <a:endParaRPr lang="en-JP" dirty="0"/>
          </a:p>
          <a:p>
            <a:r>
              <a:rPr lang="en-US" dirty="0"/>
              <a:t>for 3000</a:t>
            </a:r>
            <a:r>
              <a:rPr lang="en-JP" dirty="0"/>
              <a:t>  {compute()}</a:t>
            </a:r>
          </a:p>
        </p:txBody>
      </p:sp>
      <p:sp>
        <p:nvSpPr>
          <p:cNvPr id="7" name="TextBox 6">
            <a:extLst>
              <a:ext uri="{FF2B5EF4-FFF2-40B4-BE49-F238E27FC236}">
                <a16:creationId xmlns:a16="http://schemas.microsoft.com/office/drawing/2014/main" id="{4267AF73-D3E1-18CF-9DBE-FD3AE03BF6E3}"/>
              </a:ext>
            </a:extLst>
          </p:cNvPr>
          <p:cNvSpPr txBox="1"/>
          <p:nvPr/>
        </p:nvSpPr>
        <p:spPr>
          <a:xfrm>
            <a:off x="7404100" y="602784"/>
            <a:ext cx="2413000" cy="5632311"/>
          </a:xfrm>
          <a:prstGeom prst="rect">
            <a:avLst/>
          </a:prstGeom>
          <a:noFill/>
        </p:spPr>
        <p:txBody>
          <a:bodyPr wrap="square" rtlCol="0">
            <a:spAutoFit/>
          </a:bodyPr>
          <a:lstStyle/>
          <a:p>
            <a:r>
              <a:rPr lang="en-JP" dirty="0"/>
              <a:t>UMのコード例</a:t>
            </a:r>
          </a:p>
          <a:p>
            <a:r>
              <a:rPr lang="en-US" dirty="0"/>
              <a:t>s</a:t>
            </a:r>
            <a:r>
              <a:rPr lang="en-JP" dirty="0"/>
              <a:t>truct Matrix {</a:t>
            </a:r>
          </a:p>
          <a:p>
            <a:r>
              <a:rPr lang="en-JP" dirty="0"/>
              <a:t>    ….</a:t>
            </a:r>
          </a:p>
          <a:p>
            <a:r>
              <a:rPr lang="en-JP" dirty="0"/>
              <a:t>    float *m</a:t>
            </a:r>
          </a:p>
          <a:p>
            <a:r>
              <a:rPr lang="en-JP" dirty="0"/>
              <a:t>} </a:t>
            </a:r>
          </a:p>
          <a:p>
            <a:endParaRPr lang="en-JP" dirty="0"/>
          </a:p>
          <a:p>
            <a:r>
              <a:rPr lang="en-JP" dirty="0"/>
              <a:t>Matrix  A, B, C, …</a:t>
            </a:r>
          </a:p>
          <a:p>
            <a:r>
              <a:rPr lang="en-JP" dirty="0"/>
              <a:t>// GPU化コード</a:t>
            </a:r>
          </a:p>
          <a:p>
            <a:r>
              <a:rPr lang="en-JP" dirty="0">
                <a:solidFill>
                  <a:srgbClr val="FF0000"/>
                </a:solidFill>
              </a:rPr>
              <a:t>Matrix *dA, *dB,*dC..</a:t>
            </a:r>
          </a:p>
          <a:p>
            <a:endParaRPr lang="en-JP" dirty="0"/>
          </a:p>
          <a:p>
            <a:r>
              <a:rPr lang="en-JP" dirty="0">
                <a:solidFill>
                  <a:srgbClr val="FF0000"/>
                </a:solidFill>
              </a:rPr>
              <a:t>cudaMalloc()</a:t>
            </a:r>
          </a:p>
          <a:p>
            <a:r>
              <a:rPr lang="en-JP" dirty="0">
                <a:solidFill>
                  <a:srgbClr val="FF0000"/>
                </a:solidFill>
              </a:rPr>
              <a:t>…</a:t>
            </a:r>
          </a:p>
          <a:p>
            <a:endParaRPr lang="en-JP" dirty="0">
              <a:solidFill>
                <a:srgbClr val="FF0000"/>
              </a:solidFill>
            </a:endParaRPr>
          </a:p>
          <a:p>
            <a:r>
              <a:rPr lang="en-JP" dirty="0">
                <a:solidFill>
                  <a:srgbClr val="FF0000"/>
                </a:solidFill>
              </a:rPr>
              <a:t>cudaMemcpy()</a:t>
            </a:r>
          </a:p>
          <a:p>
            <a:r>
              <a:rPr lang="en-US" dirty="0">
                <a:solidFill>
                  <a:srgbClr val="FF0000"/>
                </a:solidFill>
              </a:rPr>
              <a:t>…</a:t>
            </a:r>
            <a:r>
              <a:rPr lang="en-US" dirty="0"/>
              <a:t> </a:t>
            </a:r>
          </a:p>
          <a:p>
            <a:endParaRPr lang="en-US" dirty="0"/>
          </a:p>
          <a:p>
            <a:endParaRPr lang="en-US" dirty="0"/>
          </a:p>
          <a:p>
            <a:endParaRPr lang="en-US" dirty="0"/>
          </a:p>
          <a:p>
            <a:endParaRPr lang="en-US" dirty="0"/>
          </a:p>
          <a:p>
            <a:r>
              <a:rPr lang="en-US" dirty="0"/>
              <a:t>for 3000 {compute</a:t>
            </a:r>
            <a:r>
              <a:rPr lang="en-JP" dirty="0"/>
              <a:t>( )}</a:t>
            </a:r>
            <a:endParaRPr lang="en-US" dirty="0">
              <a:solidFill>
                <a:srgbClr val="FF0000"/>
              </a:solidFill>
            </a:endParaRPr>
          </a:p>
        </p:txBody>
      </p:sp>
      <p:sp>
        <p:nvSpPr>
          <p:cNvPr id="8" name="TextBox 7">
            <a:extLst>
              <a:ext uri="{FF2B5EF4-FFF2-40B4-BE49-F238E27FC236}">
                <a16:creationId xmlns:a16="http://schemas.microsoft.com/office/drawing/2014/main" id="{E08DEA25-309D-A04E-7929-916E5836F248}"/>
              </a:ext>
            </a:extLst>
          </p:cNvPr>
          <p:cNvSpPr txBox="1"/>
          <p:nvPr/>
        </p:nvSpPr>
        <p:spPr>
          <a:xfrm>
            <a:off x="4953000" y="595968"/>
            <a:ext cx="2857499" cy="5632311"/>
          </a:xfrm>
          <a:prstGeom prst="rect">
            <a:avLst/>
          </a:prstGeom>
          <a:noFill/>
        </p:spPr>
        <p:txBody>
          <a:bodyPr wrap="square" rtlCol="0">
            <a:spAutoFit/>
          </a:bodyPr>
          <a:lstStyle/>
          <a:p>
            <a:r>
              <a:rPr lang="en-JP" dirty="0"/>
              <a:t>通常のコード例</a:t>
            </a:r>
          </a:p>
          <a:p>
            <a:r>
              <a:rPr lang="en-US" dirty="0"/>
              <a:t>s</a:t>
            </a:r>
            <a:r>
              <a:rPr lang="en-JP" dirty="0"/>
              <a:t>truct Matrix {</a:t>
            </a:r>
          </a:p>
          <a:p>
            <a:r>
              <a:rPr lang="en-JP" dirty="0"/>
              <a:t>    ….</a:t>
            </a:r>
          </a:p>
          <a:p>
            <a:r>
              <a:rPr lang="en-JP" dirty="0"/>
              <a:t>    float *m</a:t>
            </a:r>
          </a:p>
          <a:p>
            <a:r>
              <a:rPr lang="en-JP" dirty="0"/>
              <a:t>} </a:t>
            </a:r>
          </a:p>
          <a:p>
            <a:endParaRPr lang="en-JP" dirty="0"/>
          </a:p>
          <a:p>
            <a:r>
              <a:rPr lang="en-JP" dirty="0"/>
              <a:t>Matrix A, B, C, …</a:t>
            </a:r>
          </a:p>
          <a:p>
            <a:r>
              <a:rPr lang="en-JP" dirty="0"/>
              <a:t>// GPU化コード</a:t>
            </a:r>
          </a:p>
          <a:p>
            <a:r>
              <a:rPr lang="en-JP" dirty="0">
                <a:solidFill>
                  <a:srgbClr val="FF0000"/>
                </a:solidFill>
              </a:rPr>
              <a:t>Matrix *dA, *dB, *dC..</a:t>
            </a:r>
          </a:p>
          <a:p>
            <a:r>
              <a:rPr lang="en-JP" dirty="0">
                <a:solidFill>
                  <a:srgbClr val="FF0000"/>
                </a:solidFill>
              </a:rPr>
              <a:t>float *dAm, *dBm, *dCm</a:t>
            </a:r>
            <a:r>
              <a:rPr lang="en-JP" dirty="0"/>
              <a:t> </a:t>
            </a:r>
          </a:p>
          <a:p>
            <a:r>
              <a:rPr lang="en-JP" dirty="0">
                <a:solidFill>
                  <a:srgbClr val="FF0000"/>
                </a:solidFill>
              </a:rPr>
              <a:t>cudaMalloc()</a:t>
            </a:r>
          </a:p>
          <a:p>
            <a:r>
              <a:rPr lang="en-JP" dirty="0">
                <a:solidFill>
                  <a:srgbClr val="FF0000"/>
                </a:solidFill>
              </a:rPr>
              <a:t>…</a:t>
            </a:r>
          </a:p>
          <a:p>
            <a:r>
              <a:rPr lang="en-JP" dirty="0">
                <a:solidFill>
                  <a:srgbClr val="FF0000"/>
                </a:solidFill>
              </a:rPr>
              <a:t>cudaMalloc()</a:t>
            </a:r>
          </a:p>
          <a:p>
            <a:r>
              <a:rPr lang="en-JP" dirty="0">
                <a:solidFill>
                  <a:srgbClr val="FF0000"/>
                </a:solidFill>
              </a:rPr>
              <a:t>cudaMemcpy()</a:t>
            </a:r>
          </a:p>
          <a:p>
            <a:r>
              <a:rPr lang="en-US" dirty="0">
                <a:solidFill>
                  <a:srgbClr val="FF0000"/>
                </a:solidFill>
              </a:rPr>
              <a:t>…</a:t>
            </a:r>
          </a:p>
          <a:p>
            <a:r>
              <a:rPr lang="en-US" dirty="0" err="1">
                <a:solidFill>
                  <a:srgbClr val="FF0000"/>
                </a:solidFill>
              </a:rPr>
              <a:t>cudaMemcpy</a:t>
            </a:r>
            <a:r>
              <a:rPr lang="en-US" dirty="0">
                <a:solidFill>
                  <a:srgbClr val="FF0000"/>
                </a:solidFill>
              </a:rPr>
              <a:t>()</a:t>
            </a:r>
          </a:p>
          <a:p>
            <a:r>
              <a:rPr lang="en-JP" dirty="0">
                <a:solidFill>
                  <a:srgbClr val="FF0000"/>
                </a:solidFill>
              </a:rPr>
              <a:t>…</a:t>
            </a:r>
          </a:p>
          <a:p>
            <a:r>
              <a:rPr lang="en-JP" dirty="0">
                <a:solidFill>
                  <a:srgbClr val="FF0000"/>
                </a:solidFill>
              </a:rPr>
              <a:t>cudaMemcpy()</a:t>
            </a:r>
          </a:p>
          <a:p>
            <a:r>
              <a:rPr lang="en-JP" dirty="0">
                <a:solidFill>
                  <a:srgbClr val="FF0000"/>
                </a:solidFill>
              </a:rPr>
              <a:t>…</a:t>
            </a:r>
            <a:endParaRPr lang="en-JP" dirty="0"/>
          </a:p>
          <a:p>
            <a:r>
              <a:rPr lang="en-US" dirty="0"/>
              <a:t>for 3000 {compute</a:t>
            </a:r>
            <a:r>
              <a:rPr lang="en-JP" dirty="0"/>
              <a:t>( )} </a:t>
            </a:r>
          </a:p>
        </p:txBody>
      </p:sp>
    </p:spTree>
    <p:extLst>
      <p:ext uri="{BB962C8B-B14F-4D97-AF65-F5344CB8AC3E}">
        <p14:creationId xmlns:p14="http://schemas.microsoft.com/office/powerpoint/2010/main" val="118908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C857-F74D-FC24-519A-9C842EC59033}"/>
              </a:ext>
            </a:extLst>
          </p:cNvPr>
          <p:cNvSpPr>
            <a:spLocks noGrp="1"/>
          </p:cNvSpPr>
          <p:nvPr>
            <p:ph type="title"/>
          </p:nvPr>
        </p:nvSpPr>
        <p:spPr/>
        <p:txBody>
          <a:bodyPr/>
          <a:lstStyle/>
          <a:p>
            <a:r>
              <a:rPr lang="en-JP" dirty="0"/>
              <a:t>まとめ</a:t>
            </a:r>
          </a:p>
        </p:txBody>
      </p:sp>
      <p:sp>
        <p:nvSpPr>
          <p:cNvPr id="3" name="Content Placeholder 2">
            <a:extLst>
              <a:ext uri="{FF2B5EF4-FFF2-40B4-BE49-F238E27FC236}">
                <a16:creationId xmlns:a16="http://schemas.microsoft.com/office/drawing/2014/main" id="{93F638D8-8360-8A6D-F89F-E01FD6314EF8}"/>
              </a:ext>
            </a:extLst>
          </p:cNvPr>
          <p:cNvSpPr>
            <a:spLocks noGrp="1"/>
          </p:cNvSpPr>
          <p:nvPr>
            <p:ph idx="1"/>
          </p:nvPr>
        </p:nvSpPr>
        <p:spPr/>
        <p:txBody>
          <a:bodyPr/>
          <a:lstStyle/>
          <a:p>
            <a:r>
              <a:rPr lang="en-JP" dirty="0"/>
              <a:t>SAM上のメモリアクセスの評価</a:t>
            </a:r>
          </a:p>
          <a:p>
            <a:pPr lvl="1"/>
            <a:r>
              <a:rPr lang="en-JP" dirty="0"/>
              <a:t>データ転送の多いプログラムに有効</a:t>
            </a:r>
          </a:p>
          <a:p>
            <a:r>
              <a:rPr lang="en-JP" dirty="0"/>
              <a:t>姫野ベンチマーク</a:t>
            </a:r>
          </a:p>
          <a:p>
            <a:pPr lvl="1"/>
            <a:r>
              <a:rPr lang="en-JP" dirty="0"/>
              <a:t>UMよりも生産性を改善</a:t>
            </a:r>
          </a:p>
          <a:p>
            <a:r>
              <a:rPr lang="en-JP" dirty="0"/>
              <a:t>GH200は有効であると言える。</a:t>
            </a:r>
          </a:p>
          <a:p>
            <a:endParaRPr lang="en-JP" dirty="0"/>
          </a:p>
          <a:p>
            <a:r>
              <a:rPr lang="en-JP" dirty="0"/>
              <a:t>今後の課題</a:t>
            </a:r>
          </a:p>
          <a:p>
            <a:pPr lvl="1"/>
            <a:r>
              <a:rPr lang="en-JP" dirty="0"/>
              <a:t>より多くのベンチマークでの性能評価</a:t>
            </a:r>
          </a:p>
          <a:p>
            <a:pPr lvl="1"/>
            <a:r>
              <a:rPr lang="en-JP" dirty="0"/>
              <a:t>マルチノードでのSAMの影響の評価</a:t>
            </a:r>
          </a:p>
        </p:txBody>
      </p:sp>
      <p:sp>
        <p:nvSpPr>
          <p:cNvPr id="4" name="Slide Number Placeholder 3">
            <a:extLst>
              <a:ext uri="{FF2B5EF4-FFF2-40B4-BE49-F238E27FC236}">
                <a16:creationId xmlns:a16="http://schemas.microsoft.com/office/drawing/2014/main" id="{BB61E55D-B530-02CF-8C29-ED994EE15DCB}"/>
              </a:ext>
            </a:extLst>
          </p:cNvPr>
          <p:cNvSpPr>
            <a:spLocks noGrp="1"/>
          </p:cNvSpPr>
          <p:nvPr>
            <p:ph type="sldNum" sz="quarter" idx="12"/>
          </p:nvPr>
        </p:nvSpPr>
        <p:spPr/>
        <p:txBody>
          <a:bodyPr/>
          <a:lstStyle/>
          <a:p>
            <a:fld id="{07153F7F-D7F8-BB43-BDC4-A204CF7DB14A}" type="slidenum">
              <a:rPr lang="en-JP" smtClean="0"/>
              <a:t>12</a:t>
            </a:fld>
            <a:endParaRPr lang="en-JP"/>
          </a:p>
        </p:txBody>
      </p:sp>
    </p:spTree>
    <p:extLst>
      <p:ext uri="{BB962C8B-B14F-4D97-AF65-F5344CB8AC3E}">
        <p14:creationId xmlns:p14="http://schemas.microsoft.com/office/powerpoint/2010/main" val="427988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003D-635C-5D7A-601E-B229C1B44E63}"/>
              </a:ext>
            </a:extLst>
          </p:cNvPr>
          <p:cNvSpPr>
            <a:spLocks noGrp="1"/>
          </p:cNvSpPr>
          <p:nvPr>
            <p:ph type="title"/>
          </p:nvPr>
        </p:nvSpPr>
        <p:spPr>
          <a:xfrm>
            <a:off x="838200" y="365125"/>
            <a:ext cx="5422900" cy="1325563"/>
          </a:xfrm>
        </p:spPr>
        <p:txBody>
          <a:bodyPr/>
          <a:lstStyle/>
          <a:p>
            <a:r>
              <a:rPr lang="en-JP" dirty="0"/>
              <a:t>GPUとUnified Memory</a:t>
            </a:r>
          </a:p>
        </p:txBody>
      </p:sp>
      <p:pic>
        <p:nvPicPr>
          <p:cNvPr id="6" name="Graphic 5">
            <a:extLst>
              <a:ext uri="{FF2B5EF4-FFF2-40B4-BE49-F238E27FC236}">
                <a16:creationId xmlns:a16="http://schemas.microsoft.com/office/drawing/2014/main" id="{53B1E265-97AD-9336-EF29-F303D02FDD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8909" y="3180182"/>
            <a:ext cx="4724400" cy="2887133"/>
          </a:xfrm>
          <a:prstGeom prst="rect">
            <a:avLst/>
          </a:prstGeom>
        </p:spPr>
      </p:pic>
      <p:sp>
        <p:nvSpPr>
          <p:cNvPr id="3" name="Content Placeholder 2">
            <a:extLst>
              <a:ext uri="{FF2B5EF4-FFF2-40B4-BE49-F238E27FC236}">
                <a16:creationId xmlns:a16="http://schemas.microsoft.com/office/drawing/2014/main" id="{58108CE5-69AC-8B3A-6FD2-C424397D62D5}"/>
              </a:ext>
            </a:extLst>
          </p:cNvPr>
          <p:cNvSpPr>
            <a:spLocks noGrp="1"/>
          </p:cNvSpPr>
          <p:nvPr>
            <p:ph idx="1"/>
          </p:nvPr>
        </p:nvSpPr>
        <p:spPr>
          <a:xfrm>
            <a:off x="838200" y="1825624"/>
            <a:ext cx="5422900" cy="4530725"/>
          </a:xfrm>
        </p:spPr>
        <p:txBody>
          <a:bodyPr>
            <a:normAutofit/>
          </a:bodyPr>
          <a:lstStyle/>
          <a:p>
            <a:r>
              <a:rPr lang="en-JP" dirty="0"/>
              <a:t>GPU (Graphical Processing Unit)</a:t>
            </a:r>
          </a:p>
          <a:p>
            <a:pPr marL="457200" lvl="1" indent="0">
              <a:buNone/>
            </a:pPr>
            <a:r>
              <a:rPr lang="ja-JP" altLang="en-US"/>
              <a:t>　</a:t>
            </a:r>
            <a:r>
              <a:rPr lang="en-JP" dirty="0"/>
              <a:t>高い演算性能と電力効率</a:t>
            </a:r>
          </a:p>
          <a:p>
            <a:pPr marL="457200" lvl="1" indent="0">
              <a:buNone/>
            </a:pPr>
            <a:r>
              <a:rPr lang="en-JP" dirty="0"/>
              <a:t>	</a:t>
            </a:r>
            <a:r>
              <a:rPr lang="ja-JP" altLang="en-US"/>
              <a:t>　</a:t>
            </a:r>
            <a:r>
              <a:rPr lang="en-JP" dirty="0"/>
              <a:t>HPC分野での利用拡大</a:t>
            </a:r>
            <a:endParaRPr lang="en-JP" altLang="ja-JP" dirty="0"/>
          </a:p>
          <a:p>
            <a:pPr marL="457200" lvl="1" indent="0">
              <a:buNone/>
            </a:pPr>
            <a:r>
              <a:rPr lang="ja-JP" altLang="en-US"/>
              <a:t>　</a:t>
            </a:r>
            <a:r>
              <a:rPr lang="en-JP" dirty="0"/>
              <a:t>プログラミングの生産性低下</a:t>
            </a:r>
          </a:p>
          <a:p>
            <a:pPr lvl="2"/>
            <a:r>
              <a:rPr lang="en-JP" dirty="0"/>
              <a:t>GPUメモリの管理、転送制御</a:t>
            </a:r>
          </a:p>
          <a:p>
            <a:pPr lvl="2"/>
            <a:endParaRPr lang="en-JP" dirty="0"/>
          </a:p>
          <a:p>
            <a:r>
              <a:rPr lang="en-JP" dirty="0"/>
              <a:t>CUDA</a:t>
            </a:r>
          </a:p>
          <a:p>
            <a:pPr lvl="1"/>
            <a:r>
              <a:rPr lang="en-JP" dirty="0"/>
              <a:t>NVIDIA製GPU向け開発環境</a:t>
            </a:r>
          </a:p>
          <a:p>
            <a:pPr lvl="1"/>
            <a:r>
              <a:rPr lang="en-JP" dirty="0"/>
              <a:t>Unified Memory (UM)</a:t>
            </a:r>
          </a:p>
          <a:p>
            <a:pPr lvl="2"/>
            <a:r>
              <a:rPr lang="en-JP" dirty="0"/>
              <a:t>GPU, CPU両方からアクセスできるメモリ空間を提供</a:t>
            </a:r>
          </a:p>
        </p:txBody>
      </p:sp>
      <p:sp>
        <p:nvSpPr>
          <p:cNvPr id="4" name="Slide Number Placeholder 3">
            <a:extLst>
              <a:ext uri="{FF2B5EF4-FFF2-40B4-BE49-F238E27FC236}">
                <a16:creationId xmlns:a16="http://schemas.microsoft.com/office/drawing/2014/main" id="{ADC300E3-084A-E834-17E9-20C4BC4F9CDD}"/>
              </a:ext>
            </a:extLst>
          </p:cNvPr>
          <p:cNvSpPr>
            <a:spLocks noGrp="1"/>
          </p:cNvSpPr>
          <p:nvPr>
            <p:ph type="sldNum" sz="quarter" idx="12"/>
          </p:nvPr>
        </p:nvSpPr>
        <p:spPr/>
        <p:txBody>
          <a:bodyPr/>
          <a:lstStyle/>
          <a:p>
            <a:r>
              <a:rPr lang="en-JP" sz="1600" dirty="0"/>
              <a:t>2</a:t>
            </a:r>
          </a:p>
        </p:txBody>
      </p:sp>
      <p:sp>
        <p:nvSpPr>
          <p:cNvPr id="9" name="Donut 8">
            <a:extLst>
              <a:ext uri="{FF2B5EF4-FFF2-40B4-BE49-F238E27FC236}">
                <a16:creationId xmlns:a16="http://schemas.microsoft.com/office/drawing/2014/main" id="{9D0E6A03-1D0E-6188-8130-62BF2C796751}"/>
              </a:ext>
            </a:extLst>
          </p:cNvPr>
          <p:cNvSpPr/>
          <p:nvPr/>
        </p:nvSpPr>
        <p:spPr>
          <a:xfrm>
            <a:off x="1290459" y="2284279"/>
            <a:ext cx="360000" cy="360000"/>
          </a:xfrm>
          <a:prstGeom prst="donu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10" name="Multiply 9">
            <a:extLst>
              <a:ext uri="{FF2B5EF4-FFF2-40B4-BE49-F238E27FC236}">
                <a16:creationId xmlns:a16="http://schemas.microsoft.com/office/drawing/2014/main" id="{4F6413F1-BA85-5BB8-16BD-FA6487328977}"/>
              </a:ext>
            </a:extLst>
          </p:cNvPr>
          <p:cNvSpPr/>
          <p:nvPr/>
        </p:nvSpPr>
        <p:spPr>
          <a:xfrm>
            <a:off x="1264302" y="3038844"/>
            <a:ext cx="468000" cy="468000"/>
          </a:xfrm>
          <a:prstGeom prst="mathMultiply">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 name="Right Arrow 10">
            <a:extLst>
              <a:ext uri="{FF2B5EF4-FFF2-40B4-BE49-F238E27FC236}">
                <a16:creationId xmlns:a16="http://schemas.microsoft.com/office/drawing/2014/main" id="{28139AFD-6295-07B4-8FDB-256586798FE8}"/>
              </a:ext>
            </a:extLst>
          </p:cNvPr>
          <p:cNvSpPr/>
          <p:nvPr/>
        </p:nvSpPr>
        <p:spPr>
          <a:xfrm>
            <a:off x="1732302" y="2693118"/>
            <a:ext cx="360000" cy="34572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sp>
        <p:nvSpPr>
          <p:cNvPr id="12" name="Footer Placeholder 11">
            <a:extLst>
              <a:ext uri="{FF2B5EF4-FFF2-40B4-BE49-F238E27FC236}">
                <a16:creationId xmlns:a16="http://schemas.microsoft.com/office/drawing/2014/main" id="{9FCBE23E-54D0-438A-4D5D-0D708F32FE73}"/>
              </a:ext>
            </a:extLst>
          </p:cNvPr>
          <p:cNvSpPr>
            <a:spLocks noGrp="1"/>
          </p:cNvSpPr>
          <p:nvPr>
            <p:ph type="ftr" sz="quarter" idx="11"/>
          </p:nvPr>
        </p:nvSpPr>
        <p:spPr/>
        <p:txBody>
          <a:bodyPr/>
          <a:lstStyle/>
          <a:p>
            <a:endParaRPr lang="en-JP"/>
          </a:p>
        </p:txBody>
      </p:sp>
      <p:sp>
        <p:nvSpPr>
          <p:cNvPr id="17" name="Rectangular Callout 16">
            <a:extLst>
              <a:ext uri="{FF2B5EF4-FFF2-40B4-BE49-F238E27FC236}">
                <a16:creationId xmlns:a16="http://schemas.microsoft.com/office/drawing/2014/main" id="{B89ECF60-F1F9-2689-5DDC-D709E6CF8235}"/>
              </a:ext>
            </a:extLst>
          </p:cNvPr>
          <p:cNvSpPr/>
          <p:nvPr/>
        </p:nvSpPr>
        <p:spPr>
          <a:xfrm>
            <a:off x="9105900" y="4457369"/>
            <a:ext cx="2463800" cy="1150443"/>
          </a:xfrm>
          <a:prstGeom prst="wedgeRectCallout">
            <a:avLst>
              <a:gd name="adj1" fmla="val 22653"/>
              <a:gd name="adj2" fmla="val -86838"/>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高演算性能を実現</a:t>
            </a:r>
          </a:p>
          <a:p>
            <a:pPr algn="ctr"/>
            <a:r>
              <a:rPr lang="en-US" dirty="0"/>
              <a:t>B</a:t>
            </a:r>
            <a:r>
              <a:rPr lang="en-JP" dirty="0"/>
              <a:t>utメモリ管理追加</a:t>
            </a:r>
          </a:p>
        </p:txBody>
      </p:sp>
      <p:sp>
        <p:nvSpPr>
          <p:cNvPr id="20" name="Right Arrow 19">
            <a:extLst>
              <a:ext uri="{FF2B5EF4-FFF2-40B4-BE49-F238E27FC236}">
                <a16:creationId xmlns:a16="http://schemas.microsoft.com/office/drawing/2014/main" id="{5CBB067E-57BE-7E2F-7438-A55489EC672A}"/>
              </a:ext>
            </a:extLst>
          </p:cNvPr>
          <p:cNvSpPr/>
          <p:nvPr/>
        </p:nvSpPr>
        <p:spPr>
          <a:xfrm>
            <a:off x="7822946" y="2713618"/>
            <a:ext cx="1841754"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JP" dirty="0"/>
          </a:p>
        </p:txBody>
      </p:sp>
      <p:sp>
        <p:nvSpPr>
          <p:cNvPr id="18" name="Rounded Rectangle 17">
            <a:extLst>
              <a:ext uri="{FF2B5EF4-FFF2-40B4-BE49-F238E27FC236}">
                <a16:creationId xmlns:a16="http://schemas.microsoft.com/office/drawing/2014/main" id="{CA0E1B86-435C-49B6-28E4-4980D86BA2E8}"/>
              </a:ext>
            </a:extLst>
          </p:cNvPr>
          <p:cNvSpPr/>
          <p:nvPr/>
        </p:nvSpPr>
        <p:spPr>
          <a:xfrm>
            <a:off x="6692900" y="2508889"/>
            <a:ext cx="1295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データ</a:t>
            </a:r>
          </a:p>
        </p:txBody>
      </p:sp>
      <p:sp>
        <p:nvSpPr>
          <p:cNvPr id="22" name="Rectangular Callout 21">
            <a:extLst>
              <a:ext uri="{FF2B5EF4-FFF2-40B4-BE49-F238E27FC236}">
                <a16:creationId xmlns:a16="http://schemas.microsoft.com/office/drawing/2014/main" id="{FA2B5179-19B9-1F70-EC5B-5915BE0BA68A}"/>
              </a:ext>
            </a:extLst>
          </p:cNvPr>
          <p:cNvSpPr/>
          <p:nvPr/>
        </p:nvSpPr>
        <p:spPr>
          <a:xfrm>
            <a:off x="8971722" y="2001504"/>
            <a:ext cx="2298700" cy="925549"/>
          </a:xfrm>
          <a:prstGeom prst="wedgeRectCallout">
            <a:avLst>
              <a:gd name="adj1" fmla="val -28221"/>
              <a:gd name="adj2" fmla="val 138274"/>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GPUで計算するには</a:t>
            </a:r>
            <a:r>
              <a:rPr lang="en-JP" dirty="0"/>
              <a:t>転送が必要</a:t>
            </a:r>
          </a:p>
        </p:txBody>
      </p:sp>
      <p:graphicFrame>
        <p:nvGraphicFramePr>
          <p:cNvPr id="14" name="Table 13">
            <a:extLst>
              <a:ext uri="{FF2B5EF4-FFF2-40B4-BE49-F238E27FC236}">
                <a16:creationId xmlns:a16="http://schemas.microsoft.com/office/drawing/2014/main" id="{F4105A9A-4C15-1F6B-2A1F-E049B951020F}"/>
              </a:ext>
            </a:extLst>
          </p:cNvPr>
          <p:cNvGraphicFramePr>
            <a:graphicFrameLocks noGrp="1"/>
          </p:cNvGraphicFramePr>
          <p:nvPr>
            <p:extLst>
              <p:ext uri="{D42A27DB-BD31-4B8C-83A1-F6EECF244321}">
                <p14:modId xmlns:p14="http://schemas.microsoft.com/office/powerpoint/2010/main" val="3876862713"/>
              </p:ext>
            </p:extLst>
          </p:nvPr>
        </p:nvGraphicFramePr>
        <p:xfrm>
          <a:off x="6619119" y="708183"/>
          <a:ext cx="4973562" cy="1033151"/>
        </p:xfrm>
        <a:graphic>
          <a:graphicData uri="http://schemas.openxmlformats.org/drawingml/2006/table">
            <a:tbl>
              <a:tblPr firstRow="1" bandRow="1">
                <a:tableStyleId>{5C22544A-7EE6-4342-B048-85BDC9FD1C3A}</a:tableStyleId>
              </a:tblPr>
              <a:tblGrid>
                <a:gridCol w="1657854">
                  <a:extLst>
                    <a:ext uri="{9D8B030D-6E8A-4147-A177-3AD203B41FA5}">
                      <a16:colId xmlns:a16="http://schemas.microsoft.com/office/drawing/2014/main" val="1670774684"/>
                    </a:ext>
                  </a:extLst>
                </a:gridCol>
                <a:gridCol w="1657854">
                  <a:extLst>
                    <a:ext uri="{9D8B030D-6E8A-4147-A177-3AD203B41FA5}">
                      <a16:colId xmlns:a16="http://schemas.microsoft.com/office/drawing/2014/main" val="2993082008"/>
                    </a:ext>
                  </a:extLst>
                </a:gridCol>
                <a:gridCol w="1657854">
                  <a:extLst>
                    <a:ext uri="{9D8B030D-6E8A-4147-A177-3AD203B41FA5}">
                      <a16:colId xmlns:a16="http://schemas.microsoft.com/office/drawing/2014/main" val="3768241108"/>
                    </a:ext>
                  </a:extLst>
                </a:gridCol>
              </a:tblGrid>
              <a:tr h="479716">
                <a:tc>
                  <a:txBody>
                    <a:bodyPr/>
                    <a:lstStyle/>
                    <a:p>
                      <a:pPr algn="ctr"/>
                      <a:r>
                        <a:rPr lang="en-JP" dirty="0"/>
                        <a:t>CPUメモリ</a:t>
                      </a:r>
                    </a:p>
                    <a:p>
                      <a:pPr algn="ctr"/>
                      <a:r>
                        <a:rPr lang="en-JP" dirty="0"/>
                        <a:t>LPDDR5X</a:t>
                      </a:r>
                    </a:p>
                  </a:txBody>
                  <a:tcPr/>
                </a:tc>
                <a:tc>
                  <a:txBody>
                    <a:bodyPr/>
                    <a:lstStyle/>
                    <a:p>
                      <a:pPr algn="ctr"/>
                      <a:r>
                        <a:rPr lang="en-JP" dirty="0"/>
                        <a:t>GPUメモリ</a:t>
                      </a:r>
                    </a:p>
                    <a:p>
                      <a:pPr algn="ctr"/>
                      <a:r>
                        <a:rPr lang="en-JP" dirty="0"/>
                        <a:t>HBM3</a:t>
                      </a:r>
                    </a:p>
                  </a:txBody>
                  <a:tcPr/>
                </a:tc>
                <a:tc>
                  <a:txBody>
                    <a:bodyPr/>
                    <a:lstStyle/>
                    <a:p>
                      <a:pPr algn="ctr"/>
                      <a:r>
                        <a:rPr lang="en-JP" dirty="0"/>
                        <a:t> バス</a:t>
                      </a:r>
                    </a:p>
                    <a:p>
                      <a:pPr algn="ctr"/>
                      <a:r>
                        <a:rPr lang="en-JP" dirty="0"/>
                        <a:t>N</a:t>
                      </a:r>
                      <a:r>
                        <a:rPr lang="en-US" dirty="0"/>
                        <a:t>v</a:t>
                      </a:r>
                      <a:r>
                        <a:rPr lang="en-JP" dirty="0"/>
                        <a:t>link-C2C</a:t>
                      </a:r>
                    </a:p>
                  </a:txBody>
                  <a:tcPr/>
                </a:tc>
                <a:extLst>
                  <a:ext uri="{0D108BD9-81ED-4DB2-BD59-A6C34878D82A}">
                    <a16:rowId xmlns:a16="http://schemas.microsoft.com/office/drawing/2014/main" val="1397240439"/>
                  </a:ext>
                </a:extLst>
              </a:tr>
              <a:tr h="393071">
                <a:tc>
                  <a:txBody>
                    <a:bodyPr/>
                    <a:lstStyle/>
                    <a:p>
                      <a:pPr algn="ctr"/>
                      <a:r>
                        <a:rPr lang="en-JP" dirty="0"/>
                        <a:t>512GB/s</a:t>
                      </a:r>
                    </a:p>
                  </a:txBody>
                  <a:tcPr/>
                </a:tc>
                <a:tc>
                  <a:txBody>
                    <a:bodyPr/>
                    <a:lstStyle/>
                    <a:p>
                      <a:pPr algn="ctr"/>
                      <a:r>
                        <a:rPr lang="en-JP" dirty="0"/>
                        <a:t>4TB/s</a:t>
                      </a:r>
                    </a:p>
                  </a:txBody>
                  <a:tcPr/>
                </a:tc>
                <a:tc>
                  <a:txBody>
                    <a:bodyPr/>
                    <a:lstStyle/>
                    <a:p>
                      <a:pPr algn="ctr"/>
                      <a:r>
                        <a:rPr lang="en-JP" dirty="0"/>
                        <a:t>450GB/s</a:t>
                      </a:r>
                    </a:p>
                  </a:txBody>
                  <a:tcPr/>
                </a:tc>
                <a:extLst>
                  <a:ext uri="{0D108BD9-81ED-4DB2-BD59-A6C34878D82A}">
                    <a16:rowId xmlns:a16="http://schemas.microsoft.com/office/drawing/2014/main" val="4210597013"/>
                  </a:ext>
                </a:extLst>
              </a:tr>
            </a:tbl>
          </a:graphicData>
        </a:graphic>
      </p:graphicFrame>
    </p:spTree>
    <p:extLst>
      <p:ext uri="{BB962C8B-B14F-4D97-AF65-F5344CB8AC3E}">
        <p14:creationId xmlns:p14="http://schemas.microsoft.com/office/powerpoint/2010/main" val="17174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par>
                                <p:cTn id="18" presetID="63" presetClass="path" presetSubtype="0" accel="50000" decel="50000" fill="hold" grpId="0" nodeType="withEffect">
                                  <p:stCondLst>
                                    <p:cond delay="0"/>
                                  </p:stCondLst>
                                  <p:childTnLst>
                                    <p:animMotion origin="layout" path="M -3.33333E-6 2.59259E-6 L 0.24271 0.00115 " pathEditMode="relative" rAng="0" ptsTypes="AA">
                                      <p:cBhvr>
                                        <p:cTn id="19" dur="2000" fill="hold"/>
                                        <p:tgtEl>
                                          <p:spTgt spid="18"/>
                                        </p:tgtEl>
                                        <p:attrNameLst>
                                          <p:attrName>ppt_x</p:attrName>
                                          <p:attrName>ppt_y</p:attrName>
                                        </p:attrNameLst>
                                      </p:cBhvr>
                                      <p:rCtr x="12135" y="46"/>
                                    </p:animMotion>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8" grpId="0" animBg="1"/>
      <p:bldP spid="18" grpId="1"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0263-3CCB-2DCF-8DBA-4B68DD9B1FF3}"/>
              </a:ext>
            </a:extLst>
          </p:cNvPr>
          <p:cNvSpPr>
            <a:spLocks noGrp="1"/>
          </p:cNvSpPr>
          <p:nvPr>
            <p:ph type="title"/>
          </p:nvPr>
        </p:nvSpPr>
        <p:spPr/>
        <p:txBody>
          <a:bodyPr/>
          <a:lstStyle/>
          <a:p>
            <a:r>
              <a:rPr lang="en-JP" dirty="0"/>
              <a:t>GH200</a:t>
            </a:r>
          </a:p>
        </p:txBody>
      </p:sp>
      <p:sp>
        <p:nvSpPr>
          <p:cNvPr id="3" name="Content Placeholder 2">
            <a:extLst>
              <a:ext uri="{FF2B5EF4-FFF2-40B4-BE49-F238E27FC236}">
                <a16:creationId xmlns:a16="http://schemas.microsoft.com/office/drawing/2014/main" id="{1B9CFA03-4D7B-696F-A5B1-8A9D0F20A185}"/>
              </a:ext>
            </a:extLst>
          </p:cNvPr>
          <p:cNvSpPr>
            <a:spLocks noGrp="1"/>
          </p:cNvSpPr>
          <p:nvPr>
            <p:ph idx="1"/>
          </p:nvPr>
        </p:nvSpPr>
        <p:spPr>
          <a:xfrm>
            <a:off x="838200" y="1825625"/>
            <a:ext cx="5854700" cy="4351338"/>
          </a:xfrm>
        </p:spPr>
        <p:txBody>
          <a:bodyPr>
            <a:normAutofit/>
          </a:bodyPr>
          <a:lstStyle/>
          <a:p>
            <a:r>
              <a:rPr lang="en-JP" dirty="0"/>
              <a:t>GPU・CPU一体型モジュール</a:t>
            </a:r>
          </a:p>
          <a:p>
            <a:pPr lvl="1"/>
            <a:r>
              <a:rPr lang="en-JP" dirty="0"/>
              <a:t>一枚の基板上に実装</a:t>
            </a:r>
          </a:p>
          <a:p>
            <a:pPr lvl="1"/>
            <a:r>
              <a:rPr lang="en-JP" dirty="0"/>
              <a:t>高速なバスで2つを接続</a:t>
            </a:r>
          </a:p>
          <a:p>
            <a:pPr lvl="1"/>
            <a:endParaRPr lang="en-JP" dirty="0"/>
          </a:p>
          <a:p>
            <a:r>
              <a:rPr lang="en-JP" dirty="0"/>
              <a:t>System-Allocated Memory (SAM)</a:t>
            </a:r>
          </a:p>
          <a:p>
            <a:pPr lvl="1"/>
            <a:r>
              <a:rPr lang="en-JP" dirty="0"/>
              <a:t>GH200が提供する新しいUM</a:t>
            </a:r>
          </a:p>
          <a:p>
            <a:pPr lvl="1">
              <a:buClr>
                <a:schemeClr val="tx1"/>
              </a:buClr>
            </a:pPr>
            <a:r>
              <a:rPr lang="en-JP" dirty="0"/>
              <a:t>転送処理なしにアクセス可</a:t>
            </a:r>
          </a:p>
          <a:p>
            <a:pPr lvl="1"/>
            <a:r>
              <a:rPr lang="en-JP" dirty="0"/>
              <a:t>Migration</a:t>
            </a:r>
          </a:p>
          <a:p>
            <a:pPr lvl="2"/>
            <a:r>
              <a:rPr lang="en-JP" dirty="0"/>
              <a:t>一定以上のアクセスでデータが移動</a:t>
            </a:r>
          </a:p>
        </p:txBody>
      </p:sp>
      <p:sp>
        <p:nvSpPr>
          <p:cNvPr id="4" name="Slide Number Placeholder 3">
            <a:extLst>
              <a:ext uri="{FF2B5EF4-FFF2-40B4-BE49-F238E27FC236}">
                <a16:creationId xmlns:a16="http://schemas.microsoft.com/office/drawing/2014/main" id="{8270A218-63AE-54F6-D7DF-2D16F99033BE}"/>
              </a:ext>
            </a:extLst>
          </p:cNvPr>
          <p:cNvSpPr>
            <a:spLocks noGrp="1"/>
          </p:cNvSpPr>
          <p:nvPr>
            <p:ph type="sldNum" sz="quarter" idx="12"/>
          </p:nvPr>
        </p:nvSpPr>
        <p:spPr/>
        <p:txBody>
          <a:bodyPr/>
          <a:lstStyle/>
          <a:p>
            <a:fld id="{07153F7F-D7F8-BB43-BDC4-A204CF7DB14A}" type="slidenum">
              <a:rPr lang="en-JP" sz="1600" smtClean="0"/>
              <a:t>3</a:t>
            </a:fld>
            <a:endParaRPr lang="en-JP" sz="1600" dirty="0"/>
          </a:p>
        </p:txBody>
      </p:sp>
      <p:pic>
        <p:nvPicPr>
          <p:cNvPr id="6" name="Picture 5" descr="A close-up of a computer chip&#10;&#10;AI-generated content may be incorrect.">
            <a:extLst>
              <a:ext uri="{FF2B5EF4-FFF2-40B4-BE49-F238E27FC236}">
                <a16:creationId xmlns:a16="http://schemas.microsoft.com/office/drawing/2014/main" id="{8314E876-54F1-6B59-16EB-F063B7CA6D21}"/>
              </a:ext>
            </a:extLst>
          </p:cNvPr>
          <p:cNvPicPr>
            <a:picLocks noChangeAspect="1"/>
          </p:cNvPicPr>
          <p:nvPr/>
        </p:nvPicPr>
        <p:blipFill>
          <a:blip r:embed="rId3"/>
          <a:stretch>
            <a:fillRect/>
          </a:stretch>
        </p:blipFill>
        <p:spPr>
          <a:xfrm>
            <a:off x="3550553" y="20501"/>
            <a:ext cx="2545447" cy="1746591"/>
          </a:xfrm>
          <a:prstGeom prst="rect">
            <a:avLst/>
          </a:prstGeom>
        </p:spPr>
      </p:pic>
      <p:sp>
        <p:nvSpPr>
          <p:cNvPr id="11" name="TextBox 10">
            <a:extLst>
              <a:ext uri="{FF2B5EF4-FFF2-40B4-BE49-F238E27FC236}">
                <a16:creationId xmlns:a16="http://schemas.microsoft.com/office/drawing/2014/main" id="{7085FECE-0C19-889C-A816-E9A2FA84116A}"/>
              </a:ext>
            </a:extLst>
          </p:cNvPr>
          <p:cNvSpPr txBox="1"/>
          <p:nvPr/>
        </p:nvSpPr>
        <p:spPr>
          <a:xfrm>
            <a:off x="5981595" y="1298294"/>
            <a:ext cx="584200" cy="523220"/>
          </a:xfrm>
          <a:prstGeom prst="rect">
            <a:avLst/>
          </a:prstGeom>
          <a:noFill/>
        </p:spPr>
        <p:txBody>
          <a:bodyPr wrap="square" rtlCol="0">
            <a:spAutoFit/>
          </a:bodyPr>
          <a:lstStyle/>
          <a:p>
            <a:r>
              <a:rPr lang="en-JP" sz="2800" dirty="0"/>
              <a:t>[1]</a:t>
            </a:r>
          </a:p>
        </p:txBody>
      </p:sp>
      <p:pic>
        <p:nvPicPr>
          <p:cNvPr id="25" name="Graphic 24">
            <a:extLst>
              <a:ext uri="{FF2B5EF4-FFF2-40B4-BE49-F238E27FC236}">
                <a16:creationId xmlns:a16="http://schemas.microsoft.com/office/drawing/2014/main" id="{0BB294AD-95D6-BF83-F710-79E177B117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1566" y="2643479"/>
            <a:ext cx="4973561" cy="3592017"/>
          </a:xfrm>
          <a:prstGeom prst="rect">
            <a:avLst/>
          </a:prstGeom>
        </p:spPr>
      </p:pic>
      <p:sp>
        <p:nvSpPr>
          <p:cNvPr id="5" name="Footer Placeholder 4">
            <a:extLst>
              <a:ext uri="{FF2B5EF4-FFF2-40B4-BE49-F238E27FC236}">
                <a16:creationId xmlns:a16="http://schemas.microsoft.com/office/drawing/2014/main" id="{EC790799-9DCA-C23A-ED5B-BE87113E6FE0}"/>
              </a:ext>
            </a:extLst>
          </p:cNvPr>
          <p:cNvSpPr>
            <a:spLocks noGrp="1"/>
          </p:cNvSpPr>
          <p:nvPr>
            <p:ph type="ftr" sz="quarter" idx="11"/>
          </p:nvPr>
        </p:nvSpPr>
        <p:spPr>
          <a:xfrm>
            <a:off x="838200" y="6356350"/>
            <a:ext cx="10515600" cy="365125"/>
          </a:xfrm>
        </p:spPr>
        <p:txBody>
          <a:bodyPr/>
          <a:lstStyle/>
          <a:p>
            <a:r>
              <a:rPr lang="en-US" dirty="0"/>
              <a:t>[1] NVIDIA. NVIDIA Grace Hopper Superchip Architecture whitepaper. https://</a:t>
            </a:r>
            <a:r>
              <a:rPr lang="en-US" dirty="0" err="1"/>
              <a:t>resources.nvidia.com</a:t>
            </a:r>
            <a:r>
              <a:rPr lang="en-US" dirty="0"/>
              <a:t>/</a:t>
            </a:r>
            <a:r>
              <a:rPr lang="en-US" dirty="0" err="1"/>
              <a:t>en</a:t>
            </a:r>
            <a:r>
              <a:rPr lang="en-US" dirty="0"/>
              <a:t>-us-grace-</a:t>
            </a:r>
            <a:r>
              <a:rPr lang="en-US" dirty="0" err="1"/>
              <a:t>cpu</a:t>
            </a:r>
            <a:r>
              <a:rPr lang="en-US" dirty="0"/>
              <a:t>/</a:t>
            </a:r>
            <a:r>
              <a:rPr lang="en-US" dirty="0" err="1"/>
              <a:t>nvidia</a:t>
            </a:r>
            <a:r>
              <a:rPr lang="en-US" dirty="0"/>
              <a:t>-grace-hopper</a:t>
            </a:r>
          </a:p>
        </p:txBody>
      </p:sp>
      <p:sp>
        <p:nvSpPr>
          <p:cNvPr id="14" name="Rounded Rectangle 13">
            <a:extLst>
              <a:ext uri="{FF2B5EF4-FFF2-40B4-BE49-F238E27FC236}">
                <a16:creationId xmlns:a16="http://schemas.microsoft.com/office/drawing/2014/main" id="{9B248F52-FFEC-38F1-36A9-1690C224318D}"/>
              </a:ext>
            </a:extLst>
          </p:cNvPr>
          <p:cNvSpPr/>
          <p:nvPr/>
        </p:nvSpPr>
        <p:spPr>
          <a:xfrm>
            <a:off x="8331199" y="4076024"/>
            <a:ext cx="1244599" cy="797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配列A</a:t>
            </a:r>
          </a:p>
        </p:txBody>
      </p:sp>
      <p:grpSp>
        <p:nvGrpSpPr>
          <p:cNvPr id="16" name="Group 15">
            <a:extLst>
              <a:ext uri="{FF2B5EF4-FFF2-40B4-BE49-F238E27FC236}">
                <a16:creationId xmlns:a16="http://schemas.microsoft.com/office/drawing/2014/main" id="{D54448E0-D17D-07A3-AE65-96C15B8F7BCC}"/>
              </a:ext>
            </a:extLst>
          </p:cNvPr>
          <p:cNvGrpSpPr/>
          <p:nvPr/>
        </p:nvGrpSpPr>
        <p:grpSpPr>
          <a:xfrm>
            <a:off x="9221043" y="4214521"/>
            <a:ext cx="2536978" cy="1434034"/>
            <a:chOff x="8983039" y="3922127"/>
            <a:chExt cx="2536978" cy="1434034"/>
          </a:xfrm>
        </p:grpSpPr>
        <p:sp>
          <p:nvSpPr>
            <p:cNvPr id="17" name="Right Arrow 16">
              <a:extLst>
                <a:ext uri="{FF2B5EF4-FFF2-40B4-BE49-F238E27FC236}">
                  <a16:creationId xmlns:a16="http://schemas.microsoft.com/office/drawing/2014/main" id="{C453BF14-4FA1-4488-57A4-A155FCC2ED59}"/>
                </a:ext>
              </a:extLst>
            </p:cNvPr>
            <p:cNvSpPr/>
            <p:nvPr/>
          </p:nvSpPr>
          <p:spPr>
            <a:xfrm rot="13832985">
              <a:off x="8899229" y="4255614"/>
              <a:ext cx="1184357" cy="101673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dirty="0"/>
            </a:p>
          </p:txBody>
        </p:sp>
        <p:sp>
          <p:nvSpPr>
            <p:cNvPr id="18" name="Rectangular Callout 17">
              <a:extLst>
                <a:ext uri="{FF2B5EF4-FFF2-40B4-BE49-F238E27FC236}">
                  <a16:creationId xmlns:a16="http://schemas.microsoft.com/office/drawing/2014/main" id="{CDFF7A65-CB9C-8539-5B80-9B9CA1EB44A9}"/>
                </a:ext>
              </a:extLst>
            </p:cNvPr>
            <p:cNvSpPr/>
            <p:nvPr/>
          </p:nvSpPr>
          <p:spPr>
            <a:xfrm>
              <a:off x="9317320" y="3922127"/>
              <a:ext cx="2202697" cy="634535"/>
            </a:xfrm>
            <a:prstGeom prst="wedgeRectCallout">
              <a:avLst>
                <a:gd name="adj1" fmla="val -38030"/>
                <a:gd name="adj2" fmla="val 120543"/>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Aにアクセス</a:t>
              </a:r>
            </a:p>
          </p:txBody>
        </p:sp>
      </p:grpSp>
      <p:sp>
        <p:nvSpPr>
          <p:cNvPr id="10" name="Right Arrow 9">
            <a:extLst>
              <a:ext uri="{FF2B5EF4-FFF2-40B4-BE49-F238E27FC236}">
                <a16:creationId xmlns:a16="http://schemas.microsoft.com/office/drawing/2014/main" id="{B4BA3EBB-9EF5-3A5B-BD45-DBD09711B0EF}"/>
              </a:ext>
            </a:extLst>
          </p:cNvPr>
          <p:cNvSpPr/>
          <p:nvPr/>
        </p:nvSpPr>
        <p:spPr>
          <a:xfrm>
            <a:off x="7988300" y="2204952"/>
            <a:ext cx="1993873"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JP" dirty="0"/>
          </a:p>
        </p:txBody>
      </p:sp>
      <p:sp>
        <p:nvSpPr>
          <p:cNvPr id="13" name="Rounded Rectangle 12">
            <a:extLst>
              <a:ext uri="{FF2B5EF4-FFF2-40B4-BE49-F238E27FC236}">
                <a16:creationId xmlns:a16="http://schemas.microsoft.com/office/drawing/2014/main" id="{0805B9F6-4C29-E026-77EC-4D7EEF398D67}"/>
              </a:ext>
            </a:extLst>
          </p:cNvPr>
          <p:cNvSpPr/>
          <p:nvPr/>
        </p:nvSpPr>
        <p:spPr>
          <a:xfrm>
            <a:off x="6604000" y="2028826"/>
            <a:ext cx="1384300" cy="8571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Aのデータ</a:t>
            </a:r>
          </a:p>
        </p:txBody>
      </p:sp>
      <p:sp>
        <p:nvSpPr>
          <p:cNvPr id="20" name="Up Arrow 19">
            <a:extLst>
              <a:ext uri="{FF2B5EF4-FFF2-40B4-BE49-F238E27FC236}">
                <a16:creationId xmlns:a16="http://schemas.microsoft.com/office/drawing/2014/main" id="{F6C8ED51-3439-32D5-DEFA-88BA351D678A}"/>
              </a:ext>
            </a:extLst>
          </p:cNvPr>
          <p:cNvSpPr/>
          <p:nvPr/>
        </p:nvSpPr>
        <p:spPr>
          <a:xfrm rot="19182956">
            <a:off x="8370299" y="2227943"/>
            <a:ext cx="1001231" cy="3767885"/>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21" name="Rectangular Callout 20">
            <a:extLst>
              <a:ext uri="{FF2B5EF4-FFF2-40B4-BE49-F238E27FC236}">
                <a16:creationId xmlns:a16="http://schemas.microsoft.com/office/drawing/2014/main" id="{735D6A73-C4DD-1E72-3BD5-53E4DFF0C817}"/>
              </a:ext>
            </a:extLst>
          </p:cNvPr>
          <p:cNvSpPr/>
          <p:nvPr/>
        </p:nvSpPr>
        <p:spPr>
          <a:xfrm>
            <a:off x="6501566" y="5053130"/>
            <a:ext cx="2553534" cy="857153"/>
          </a:xfrm>
          <a:prstGeom prst="wedgeRectCallout">
            <a:avLst>
              <a:gd name="adj1" fmla="val 49274"/>
              <a:gd name="adj2" fmla="val -145516"/>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転送なく直接</a:t>
            </a:r>
          </a:p>
          <a:p>
            <a:pPr algn="ctr"/>
            <a:r>
              <a:rPr lang="en-JP" dirty="0"/>
              <a:t>データにアクセス</a:t>
            </a:r>
          </a:p>
        </p:txBody>
      </p:sp>
      <p:sp>
        <p:nvSpPr>
          <p:cNvPr id="9" name="Rectangular Callout 8">
            <a:extLst>
              <a:ext uri="{FF2B5EF4-FFF2-40B4-BE49-F238E27FC236}">
                <a16:creationId xmlns:a16="http://schemas.microsoft.com/office/drawing/2014/main" id="{5AFD8780-D668-D2A6-4585-3F9EDFD3D144}"/>
              </a:ext>
            </a:extLst>
          </p:cNvPr>
          <p:cNvSpPr/>
          <p:nvPr/>
        </p:nvSpPr>
        <p:spPr>
          <a:xfrm>
            <a:off x="7365394" y="4763135"/>
            <a:ext cx="1409700" cy="865635"/>
          </a:xfrm>
          <a:prstGeom prst="wedgeRectCallout">
            <a:avLst>
              <a:gd name="adj1" fmla="val 66225"/>
              <a:gd name="adj2" fmla="val -106723"/>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JP" dirty="0"/>
              <a:t>一定以上のアクセス</a:t>
            </a:r>
          </a:p>
        </p:txBody>
      </p:sp>
      <p:sp>
        <p:nvSpPr>
          <p:cNvPr id="26" name="Rectangular Callout 25">
            <a:extLst>
              <a:ext uri="{FF2B5EF4-FFF2-40B4-BE49-F238E27FC236}">
                <a16:creationId xmlns:a16="http://schemas.microsoft.com/office/drawing/2014/main" id="{DBC3BF86-5E3F-64EC-332F-5F9D4A86E209}"/>
              </a:ext>
            </a:extLst>
          </p:cNvPr>
          <p:cNvSpPr/>
          <p:nvPr/>
        </p:nvSpPr>
        <p:spPr>
          <a:xfrm>
            <a:off x="8223236" y="1650267"/>
            <a:ext cx="1524000" cy="624440"/>
          </a:xfrm>
          <a:prstGeom prst="wedgeRectCallout">
            <a:avLst>
              <a:gd name="adj1" fmla="val 1667"/>
              <a:gd name="adj2" fmla="val 83899"/>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Migration</a:t>
            </a:r>
          </a:p>
        </p:txBody>
      </p:sp>
      <p:graphicFrame>
        <p:nvGraphicFramePr>
          <p:cNvPr id="7" name="Table 6">
            <a:extLst>
              <a:ext uri="{FF2B5EF4-FFF2-40B4-BE49-F238E27FC236}">
                <a16:creationId xmlns:a16="http://schemas.microsoft.com/office/drawing/2014/main" id="{CFABA33A-4628-5AEB-5805-9459108720C2}"/>
              </a:ext>
            </a:extLst>
          </p:cNvPr>
          <p:cNvGraphicFramePr>
            <a:graphicFrameLocks noGrp="1"/>
          </p:cNvGraphicFramePr>
          <p:nvPr>
            <p:extLst>
              <p:ext uri="{D42A27DB-BD31-4B8C-83A1-F6EECF244321}">
                <p14:modId xmlns:p14="http://schemas.microsoft.com/office/powerpoint/2010/main" val="2320219632"/>
              </p:ext>
            </p:extLst>
          </p:nvPr>
        </p:nvGraphicFramePr>
        <p:xfrm>
          <a:off x="6742516" y="377220"/>
          <a:ext cx="4973562" cy="1033151"/>
        </p:xfrm>
        <a:graphic>
          <a:graphicData uri="http://schemas.openxmlformats.org/drawingml/2006/table">
            <a:tbl>
              <a:tblPr firstRow="1" bandRow="1">
                <a:tableStyleId>{5C22544A-7EE6-4342-B048-85BDC9FD1C3A}</a:tableStyleId>
              </a:tblPr>
              <a:tblGrid>
                <a:gridCol w="1657854">
                  <a:extLst>
                    <a:ext uri="{9D8B030D-6E8A-4147-A177-3AD203B41FA5}">
                      <a16:colId xmlns:a16="http://schemas.microsoft.com/office/drawing/2014/main" val="1670774684"/>
                    </a:ext>
                  </a:extLst>
                </a:gridCol>
                <a:gridCol w="1657854">
                  <a:extLst>
                    <a:ext uri="{9D8B030D-6E8A-4147-A177-3AD203B41FA5}">
                      <a16:colId xmlns:a16="http://schemas.microsoft.com/office/drawing/2014/main" val="2993082008"/>
                    </a:ext>
                  </a:extLst>
                </a:gridCol>
                <a:gridCol w="1657854">
                  <a:extLst>
                    <a:ext uri="{9D8B030D-6E8A-4147-A177-3AD203B41FA5}">
                      <a16:colId xmlns:a16="http://schemas.microsoft.com/office/drawing/2014/main" val="3768241108"/>
                    </a:ext>
                  </a:extLst>
                </a:gridCol>
              </a:tblGrid>
              <a:tr h="479716">
                <a:tc>
                  <a:txBody>
                    <a:bodyPr/>
                    <a:lstStyle/>
                    <a:p>
                      <a:pPr algn="ctr"/>
                      <a:r>
                        <a:rPr lang="en-JP" dirty="0"/>
                        <a:t>CPUメモリ</a:t>
                      </a:r>
                    </a:p>
                    <a:p>
                      <a:pPr algn="ctr"/>
                      <a:r>
                        <a:rPr lang="en-JP" dirty="0"/>
                        <a:t>LPDDR5X</a:t>
                      </a:r>
                    </a:p>
                  </a:txBody>
                  <a:tcPr/>
                </a:tc>
                <a:tc>
                  <a:txBody>
                    <a:bodyPr/>
                    <a:lstStyle/>
                    <a:p>
                      <a:pPr algn="ctr"/>
                      <a:r>
                        <a:rPr lang="en-JP" dirty="0"/>
                        <a:t>GPUメモリ</a:t>
                      </a:r>
                    </a:p>
                    <a:p>
                      <a:pPr algn="ctr"/>
                      <a:r>
                        <a:rPr lang="en-JP" dirty="0"/>
                        <a:t>HBM3</a:t>
                      </a:r>
                    </a:p>
                  </a:txBody>
                  <a:tcPr/>
                </a:tc>
                <a:tc>
                  <a:txBody>
                    <a:bodyPr/>
                    <a:lstStyle/>
                    <a:p>
                      <a:pPr algn="ctr"/>
                      <a:r>
                        <a:rPr lang="en-JP" dirty="0"/>
                        <a:t> バス</a:t>
                      </a:r>
                    </a:p>
                    <a:p>
                      <a:pPr algn="ctr"/>
                      <a:r>
                        <a:rPr lang="en-JP" dirty="0"/>
                        <a:t>N</a:t>
                      </a:r>
                      <a:r>
                        <a:rPr lang="en-US" dirty="0"/>
                        <a:t>v</a:t>
                      </a:r>
                      <a:r>
                        <a:rPr lang="en-JP" dirty="0"/>
                        <a:t>link-C2C</a:t>
                      </a:r>
                    </a:p>
                  </a:txBody>
                  <a:tcPr/>
                </a:tc>
                <a:extLst>
                  <a:ext uri="{0D108BD9-81ED-4DB2-BD59-A6C34878D82A}">
                    <a16:rowId xmlns:a16="http://schemas.microsoft.com/office/drawing/2014/main" val="1397240439"/>
                  </a:ext>
                </a:extLst>
              </a:tr>
              <a:tr h="393071">
                <a:tc>
                  <a:txBody>
                    <a:bodyPr/>
                    <a:lstStyle/>
                    <a:p>
                      <a:pPr algn="ctr"/>
                      <a:r>
                        <a:rPr lang="en-JP" dirty="0"/>
                        <a:t>512GB/s</a:t>
                      </a:r>
                    </a:p>
                  </a:txBody>
                  <a:tcPr/>
                </a:tc>
                <a:tc>
                  <a:txBody>
                    <a:bodyPr/>
                    <a:lstStyle/>
                    <a:p>
                      <a:pPr algn="ctr"/>
                      <a:r>
                        <a:rPr lang="en-JP" dirty="0"/>
                        <a:t>4TB/s</a:t>
                      </a:r>
                    </a:p>
                  </a:txBody>
                  <a:tcPr/>
                </a:tc>
                <a:tc>
                  <a:txBody>
                    <a:bodyPr/>
                    <a:lstStyle/>
                    <a:p>
                      <a:pPr algn="ctr"/>
                      <a:r>
                        <a:rPr lang="en-JP" dirty="0"/>
                        <a:t>450GB/s</a:t>
                      </a:r>
                    </a:p>
                  </a:txBody>
                  <a:tcPr/>
                </a:tc>
                <a:extLst>
                  <a:ext uri="{0D108BD9-81ED-4DB2-BD59-A6C34878D82A}">
                    <a16:rowId xmlns:a16="http://schemas.microsoft.com/office/drawing/2014/main" val="4210597013"/>
                  </a:ext>
                </a:extLst>
              </a:tr>
            </a:tbl>
          </a:graphicData>
        </a:graphic>
      </p:graphicFrame>
    </p:spTree>
    <p:extLst>
      <p:ext uri="{BB962C8B-B14F-4D97-AF65-F5344CB8AC3E}">
        <p14:creationId xmlns:p14="http://schemas.microsoft.com/office/powerpoint/2010/main" val="19438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9"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63" presetClass="path" presetSubtype="0" accel="50000" decel="50000" fill="hold" grpId="2" nodeType="withEffect">
                                  <p:stCondLst>
                                    <p:cond delay="0"/>
                                  </p:stCondLst>
                                  <p:childTnLst>
                                    <p:animMotion origin="layout" path="M 2.5E-6 -3.33333E-6 L 0.27226 -0.00162 " pathEditMode="relative" rAng="0" ptsTypes="AA">
                                      <p:cBhvr>
                                        <p:cTn id="43" dur="2000" fill="hold"/>
                                        <p:tgtEl>
                                          <p:spTgt spid="13"/>
                                        </p:tgtEl>
                                        <p:attrNameLst>
                                          <p:attrName>ppt_x</p:attrName>
                                          <p:attrName>ppt_y</p:attrName>
                                        </p:attrNameLst>
                                      </p:cBhvr>
                                      <p:rCtr x="13607" y="-93"/>
                                    </p:animMotion>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ssolv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3" grpId="1" animBg="1"/>
      <p:bldP spid="13" grpId="2" animBg="1"/>
      <p:bldP spid="20" grpId="0" animBg="1"/>
      <p:bldP spid="21" grpId="0" animBg="1"/>
      <p:bldP spid="21" grpId="1" animBg="1"/>
      <p:bldP spid="9"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D91C-CD93-ED8F-FD92-D646E0C4A34D}"/>
              </a:ext>
            </a:extLst>
          </p:cNvPr>
          <p:cNvSpPr>
            <a:spLocks noGrp="1"/>
          </p:cNvSpPr>
          <p:nvPr>
            <p:ph type="title"/>
          </p:nvPr>
        </p:nvSpPr>
        <p:spPr/>
        <p:txBody>
          <a:bodyPr/>
          <a:lstStyle/>
          <a:p>
            <a:r>
              <a:rPr lang="en-JP" dirty="0"/>
              <a:t>研究目的</a:t>
            </a:r>
          </a:p>
        </p:txBody>
      </p:sp>
      <p:sp>
        <p:nvSpPr>
          <p:cNvPr id="3" name="Content Placeholder 2">
            <a:extLst>
              <a:ext uri="{FF2B5EF4-FFF2-40B4-BE49-F238E27FC236}">
                <a16:creationId xmlns:a16="http://schemas.microsoft.com/office/drawing/2014/main" id="{C169107F-C674-E0B0-D671-D4DBBF99F824}"/>
              </a:ext>
            </a:extLst>
          </p:cNvPr>
          <p:cNvSpPr>
            <a:spLocks noGrp="1"/>
          </p:cNvSpPr>
          <p:nvPr>
            <p:ph idx="1"/>
          </p:nvPr>
        </p:nvSpPr>
        <p:spPr/>
        <p:txBody>
          <a:bodyPr/>
          <a:lstStyle/>
          <a:p>
            <a:r>
              <a:rPr lang="en-JP" dirty="0"/>
              <a:t>GH200はほとんど使用経験がない</a:t>
            </a:r>
          </a:p>
          <a:p>
            <a:r>
              <a:rPr lang="en-JP" dirty="0"/>
              <a:t>GH200のメモリアクセスへの影響を理解</a:t>
            </a:r>
          </a:p>
          <a:p>
            <a:pPr lvl="1"/>
            <a:r>
              <a:rPr lang="en-JP" dirty="0"/>
              <a:t>様々なアクセスパターンにおける性能測定</a:t>
            </a:r>
          </a:p>
          <a:p>
            <a:pPr lvl="1"/>
            <a:r>
              <a:rPr lang="en-JP" dirty="0"/>
              <a:t>Migrationの動作</a:t>
            </a:r>
          </a:p>
          <a:p>
            <a:pPr lvl="1"/>
            <a:r>
              <a:rPr lang="en-JP" dirty="0"/>
              <a:t>どんなプログラムなら恩恵を受けられるか</a:t>
            </a:r>
          </a:p>
          <a:p>
            <a:pPr lvl="1"/>
            <a:endParaRPr lang="en-JP" dirty="0"/>
          </a:p>
          <a:p>
            <a:r>
              <a:rPr lang="en-JP" dirty="0"/>
              <a:t>GH200の有効性の評価</a:t>
            </a:r>
          </a:p>
          <a:p>
            <a:pPr lvl="1"/>
            <a:r>
              <a:rPr lang="en-JP" dirty="0"/>
              <a:t>既存のシステムとの比較</a:t>
            </a:r>
          </a:p>
          <a:p>
            <a:pPr lvl="1"/>
            <a:r>
              <a:rPr lang="en-JP" dirty="0"/>
              <a:t>性能、プログラムの生産性はどうなるか</a:t>
            </a:r>
          </a:p>
          <a:p>
            <a:pPr lvl="1"/>
            <a:endParaRPr lang="en-JP" dirty="0"/>
          </a:p>
        </p:txBody>
      </p:sp>
      <p:sp>
        <p:nvSpPr>
          <p:cNvPr id="4" name="Slide Number Placeholder 3">
            <a:extLst>
              <a:ext uri="{FF2B5EF4-FFF2-40B4-BE49-F238E27FC236}">
                <a16:creationId xmlns:a16="http://schemas.microsoft.com/office/drawing/2014/main" id="{D5E63E3C-E91F-2267-F5DF-7780AA3C6547}"/>
              </a:ext>
            </a:extLst>
          </p:cNvPr>
          <p:cNvSpPr>
            <a:spLocks noGrp="1"/>
          </p:cNvSpPr>
          <p:nvPr>
            <p:ph type="sldNum" sz="quarter" idx="12"/>
          </p:nvPr>
        </p:nvSpPr>
        <p:spPr/>
        <p:txBody>
          <a:bodyPr/>
          <a:lstStyle/>
          <a:p>
            <a:fld id="{07153F7F-D7F8-BB43-BDC4-A204CF7DB14A}" type="slidenum">
              <a:rPr lang="en-JP" sz="1600" smtClean="0"/>
              <a:t>4</a:t>
            </a:fld>
            <a:endParaRPr lang="en-JP" sz="1600" dirty="0"/>
          </a:p>
        </p:txBody>
      </p:sp>
      <p:sp>
        <p:nvSpPr>
          <p:cNvPr id="5" name="Footer Placeholder 4">
            <a:extLst>
              <a:ext uri="{FF2B5EF4-FFF2-40B4-BE49-F238E27FC236}">
                <a16:creationId xmlns:a16="http://schemas.microsoft.com/office/drawing/2014/main" id="{EE17823B-F8CC-589F-7DAF-7B17314EC0E1}"/>
              </a:ext>
            </a:extLst>
          </p:cNvPr>
          <p:cNvSpPr>
            <a:spLocks noGrp="1"/>
          </p:cNvSpPr>
          <p:nvPr>
            <p:ph type="ftr" sz="quarter" idx="11"/>
          </p:nvPr>
        </p:nvSpPr>
        <p:spPr/>
        <p:txBody>
          <a:bodyPr/>
          <a:lstStyle/>
          <a:p>
            <a:endParaRPr lang="en-JP"/>
          </a:p>
        </p:txBody>
      </p:sp>
    </p:spTree>
    <p:extLst>
      <p:ext uri="{BB962C8B-B14F-4D97-AF65-F5344CB8AC3E}">
        <p14:creationId xmlns:p14="http://schemas.microsoft.com/office/powerpoint/2010/main" val="150752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2EEA-F79C-47FC-3A77-B29159257738}"/>
              </a:ext>
            </a:extLst>
          </p:cNvPr>
          <p:cNvSpPr>
            <a:spLocks noGrp="1"/>
          </p:cNvSpPr>
          <p:nvPr>
            <p:ph type="title"/>
          </p:nvPr>
        </p:nvSpPr>
        <p:spPr>
          <a:xfrm>
            <a:off x="838200" y="365125"/>
            <a:ext cx="4978400" cy="1325563"/>
          </a:xfrm>
        </p:spPr>
        <p:txBody>
          <a:bodyPr/>
          <a:lstStyle/>
          <a:p>
            <a:r>
              <a:rPr lang="en-JP" dirty="0"/>
              <a:t>実験 (1/2)</a:t>
            </a:r>
          </a:p>
        </p:txBody>
      </p:sp>
      <p:sp>
        <p:nvSpPr>
          <p:cNvPr id="3" name="Content Placeholder 2">
            <a:extLst>
              <a:ext uri="{FF2B5EF4-FFF2-40B4-BE49-F238E27FC236}">
                <a16:creationId xmlns:a16="http://schemas.microsoft.com/office/drawing/2014/main" id="{BB74DF2C-5219-1E5A-5E2B-93B31B3CD2A8}"/>
              </a:ext>
            </a:extLst>
          </p:cNvPr>
          <p:cNvSpPr>
            <a:spLocks noGrp="1"/>
          </p:cNvSpPr>
          <p:nvPr>
            <p:ph idx="1"/>
          </p:nvPr>
        </p:nvSpPr>
        <p:spPr>
          <a:xfrm>
            <a:off x="838199" y="1825625"/>
            <a:ext cx="6139233" cy="2822575"/>
          </a:xfrm>
        </p:spPr>
        <p:txBody>
          <a:bodyPr>
            <a:normAutofit/>
          </a:bodyPr>
          <a:lstStyle/>
          <a:p>
            <a:r>
              <a:rPr lang="en-JP" dirty="0"/>
              <a:t>SAM上のメモリ性能の評価</a:t>
            </a:r>
          </a:p>
          <a:p>
            <a:pPr lvl="1"/>
            <a:r>
              <a:rPr lang="en-JP" dirty="0"/>
              <a:t>8パターンのメモリ性能を測定</a:t>
            </a:r>
          </a:p>
          <a:p>
            <a:pPr lvl="2"/>
            <a:r>
              <a:rPr lang="en-JP" dirty="0"/>
              <a:t>この発表では2パターン取り上げる</a:t>
            </a:r>
          </a:p>
          <a:p>
            <a:pPr lvl="1"/>
            <a:r>
              <a:rPr lang="en-JP" dirty="0"/>
              <a:t>配列Src,</a:t>
            </a:r>
            <a:r>
              <a:rPr lang="en-US" dirty="0"/>
              <a:t> </a:t>
            </a:r>
            <a:r>
              <a:rPr lang="en-US" dirty="0" err="1"/>
              <a:t>Dst</a:t>
            </a:r>
            <a:r>
              <a:rPr lang="en-JP" dirty="0"/>
              <a:t>を一方に格納</a:t>
            </a:r>
          </a:p>
          <a:p>
            <a:pPr lvl="1"/>
            <a:r>
              <a:rPr lang="en-JP" dirty="0"/>
              <a:t>Dst[i] = Src[i]をGPU or CPUで実行</a:t>
            </a:r>
          </a:p>
          <a:p>
            <a:pPr lvl="1"/>
            <a:r>
              <a:rPr lang="en-JP" dirty="0"/>
              <a:t>連続で200回性能測定</a:t>
            </a:r>
          </a:p>
          <a:p>
            <a:pPr lvl="1"/>
            <a:r>
              <a:rPr lang="en-JP" dirty="0"/>
              <a:t>これを10回行う。</a:t>
            </a:r>
          </a:p>
          <a:p>
            <a:pPr lvl="1"/>
            <a:endParaRPr lang="en-JP" dirty="0"/>
          </a:p>
          <a:p>
            <a:pPr lvl="1"/>
            <a:endParaRPr lang="en-JP" dirty="0"/>
          </a:p>
        </p:txBody>
      </p:sp>
      <p:sp>
        <p:nvSpPr>
          <p:cNvPr id="4" name="Slide Number Placeholder 3">
            <a:extLst>
              <a:ext uri="{FF2B5EF4-FFF2-40B4-BE49-F238E27FC236}">
                <a16:creationId xmlns:a16="http://schemas.microsoft.com/office/drawing/2014/main" id="{BEDAEBCF-5C65-5843-CDA9-49101F28F5C8}"/>
              </a:ext>
            </a:extLst>
          </p:cNvPr>
          <p:cNvSpPr>
            <a:spLocks noGrp="1"/>
          </p:cNvSpPr>
          <p:nvPr>
            <p:ph type="sldNum" sz="quarter" idx="12"/>
          </p:nvPr>
        </p:nvSpPr>
        <p:spPr/>
        <p:txBody>
          <a:bodyPr/>
          <a:lstStyle/>
          <a:p>
            <a:r>
              <a:rPr lang="en-JP" sz="1600" dirty="0"/>
              <a:t>6</a:t>
            </a:r>
          </a:p>
        </p:txBody>
      </p:sp>
      <p:sp>
        <p:nvSpPr>
          <p:cNvPr id="5" name="Footer Placeholder 4">
            <a:extLst>
              <a:ext uri="{FF2B5EF4-FFF2-40B4-BE49-F238E27FC236}">
                <a16:creationId xmlns:a16="http://schemas.microsoft.com/office/drawing/2014/main" id="{CE2F843B-F062-1017-6C6F-98AD49C83E88}"/>
              </a:ext>
            </a:extLst>
          </p:cNvPr>
          <p:cNvSpPr>
            <a:spLocks noGrp="1"/>
          </p:cNvSpPr>
          <p:nvPr>
            <p:ph type="ftr" sz="quarter" idx="11"/>
          </p:nvPr>
        </p:nvSpPr>
        <p:spPr/>
        <p:txBody>
          <a:bodyPr/>
          <a:lstStyle/>
          <a:p>
            <a:endParaRPr lang="en-JP"/>
          </a:p>
        </p:txBody>
      </p:sp>
      <p:pic>
        <p:nvPicPr>
          <p:cNvPr id="8" name="Graphic 7">
            <a:extLst>
              <a:ext uri="{FF2B5EF4-FFF2-40B4-BE49-F238E27FC236}">
                <a16:creationId xmlns:a16="http://schemas.microsoft.com/office/drawing/2014/main" id="{EEC271F8-9283-71BA-5B74-418BF0949A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4213" y="3472090"/>
            <a:ext cx="3944178" cy="2848573"/>
          </a:xfrm>
          <a:prstGeom prst="rect">
            <a:avLst/>
          </a:prstGeom>
        </p:spPr>
      </p:pic>
      <p:sp>
        <p:nvSpPr>
          <p:cNvPr id="18" name="TextBox 17">
            <a:extLst>
              <a:ext uri="{FF2B5EF4-FFF2-40B4-BE49-F238E27FC236}">
                <a16:creationId xmlns:a16="http://schemas.microsoft.com/office/drawing/2014/main" id="{8144AE6E-B466-9141-6649-F69029C7A471}"/>
              </a:ext>
            </a:extLst>
          </p:cNvPr>
          <p:cNvSpPr txBox="1"/>
          <p:nvPr/>
        </p:nvSpPr>
        <p:spPr>
          <a:xfrm>
            <a:off x="1086679" y="4783137"/>
            <a:ext cx="5327373" cy="830997"/>
          </a:xfrm>
          <a:prstGeom prst="rect">
            <a:avLst/>
          </a:prstGeom>
          <a:noFill/>
        </p:spPr>
        <p:txBody>
          <a:bodyPr wrap="square" rtlCol="0">
            <a:spAutoFit/>
          </a:bodyPr>
          <a:lstStyle/>
          <a:p>
            <a:r>
              <a:rPr lang="en-JP" sz="2400" dirty="0"/>
              <a:t>上 (1) Src: GPUM Dst: CPUM 処理: CPU</a:t>
            </a:r>
          </a:p>
          <a:p>
            <a:r>
              <a:rPr lang="en-JP" sz="2400" dirty="0"/>
              <a:t>下 (2) Src: CPUM Dst: CPUM 処理: GPU</a:t>
            </a:r>
          </a:p>
        </p:txBody>
      </p:sp>
      <p:pic>
        <p:nvPicPr>
          <p:cNvPr id="7" name="Graphic 6">
            <a:extLst>
              <a:ext uri="{FF2B5EF4-FFF2-40B4-BE49-F238E27FC236}">
                <a16:creationId xmlns:a16="http://schemas.microsoft.com/office/drawing/2014/main" id="{2A109389-55CE-033B-C5B2-861A506FD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4213" y="365125"/>
            <a:ext cx="3944178" cy="2848573"/>
          </a:xfrm>
          <a:prstGeom prst="rect">
            <a:avLst/>
          </a:prstGeom>
        </p:spPr>
      </p:pic>
      <p:sp>
        <p:nvSpPr>
          <p:cNvPr id="9" name="Rounded Rectangle 8">
            <a:extLst>
              <a:ext uri="{FF2B5EF4-FFF2-40B4-BE49-F238E27FC236}">
                <a16:creationId xmlns:a16="http://schemas.microsoft.com/office/drawing/2014/main" id="{A49F82D9-B55B-4265-F8F6-A4355BDF333F}"/>
              </a:ext>
            </a:extLst>
          </p:cNvPr>
          <p:cNvSpPr/>
          <p:nvPr/>
        </p:nvSpPr>
        <p:spPr>
          <a:xfrm>
            <a:off x="10114885" y="197499"/>
            <a:ext cx="755374" cy="525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000" dirty="0"/>
              <a:t>Src</a:t>
            </a:r>
          </a:p>
        </p:txBody>
      </p:sp>
      <p:sp>
        <p:nvSpPr>
          <p:cNvPr id="13" name="Rounded Rectangle 12">
            <a:extLst>
              <a:ext uri="{FF2B5EF4-FFF2-40B4-BE49-F238E27FC236}">
                <a16:creationId xmlns:a16="http://schemas.microsoft.com/office/drawing/2014/main" id="{B2A90155-BEBE-AFB4-2F4C-90B5335B33CC}"/>
              </a:ext>
            </a:extLst>
          </p:cNvPr>
          <p:cNvSpPr/>
          <p:nvPr/>
        </p:nvSpPr>
        <p:spPr>
          <a:xfrm>
            <a:off x="7868640" y="3381324"/>
            <a:ext cx="755374" cy="525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000" dirty="0"/>
              <a:t>Src</a:t>
            </a:r>
          </a:p>
        </p:txBody>
      </p:sp>
      <p:sp>
        <p:nvSpPr>
          <p:cNvPr id="17" name="Rounded Rectangle 16">
            <a:extLst>
              <a:ext uri="{FF2B5EF4-FFF2-40B4-BE49-F238E27FC236}">
                <a16:creationId xmlns:a16="http://schemas.microsoft.com/office/drawing/2014/main" id="{50C9D7D1-8ACC-C3EC-4871-E24810A1CA8E}"/>
              </a:ext>
            </a:extLst>
          </p:cNvPr>
          <p:cNvSpPr/>
          <p:nvPr/>
        </p:nvSpPr>
        <p:spPr>
          <a:xfrm>
            <a:off x="7486732" y="182487"/>
            <a:ext cx="755374" cy="525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000" dirty="0"/>
              <a:t>Dst</a:t>
            </a:r>
          </a:p>
        </p:txBody>
      </p:sp>
      <p:sp>
        <p:nvSpPr>
          <p:cNvPr id="22" name="Rounded Rectangle 21">
            <a:extLst>
              <a:ext uri="{FF2B5EF4-FFF2-40B4-BE49-F238E27FC236}">
                <a16:creationId xmlns:a16="http://schemas.microsoft.com/office/drawing/2014/main" id="{2F2BDABC-B72D-4C62-A8D9-0C5BC092BBAC}"/>
              </a:ext>
            </a:extLst>
          </p:cNvPr>
          <p:cNvSpPr/>
          <p:nvPr/>
        </p:nvSpPr>
        <p:spPr>
          <a:xfrm>
            <a:off x="7113266" y="3396336"/>
            <a:ext cx="755374" cy="525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000" dirty="0"/>
              <a:t>Dst</a:t>
            </a:r>
          </a:p>
        </p:txBody>
      </p:sp>
      <p:sp>
        <p:nvSpPr>
          <p:cNvPr id="33" name="Up Arrow 32">
            <a:extLst>
              <a:ext uri="{FF2B5EF4-FFF2-40B4-BE49-F238E27FC236}">
                <a16:creationId xmlns:a16="http://schemas.microsoft.com/office/drawing/2014/main" id="{701825D7-9982-D3B3-4D40-0DAAE5A64EE9}"/>
              </a:ext>
            </a:extLst>
          </p:cNvPr>
          <p:cNvSpPr/>
          <p:nvPr/>
        </p:nvSpPr>
        <p:spPr>
          <a:xfrm rot="13386116">
            <a:off x="9037933" y="179910"/>
            <a:ext cx="490330" cy="2998727"/>
          </a:xfrm>
          <a:prstGeom prst="up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JP"/>
          </a:p>
        </p:txBody>
      </p:sp>
      <p:sp>
        <p:nvSpPr>
          <p:cNvPr id="34" name="Up Arrow 33">
            <a:extLst>
              <a:ext uri="{FF2B5EF4-FFF2-40B4-BE49-F238E27FC236}">
                <a16:creationId xmlns:a16="http://schemas.microsoft.com/office/drawing/2014/main" id="{010B6F43-2A2C-8A04-F374-23BD398CCA33}"/>
              </a:ext>
            </a:extLst>
          </p:cNvPr>
          <p:cNvSpPr/>
          <p:nvPr/>
        </p:nvSpPr>
        <p:spPr>
          <a:xfrm rot="8265696">
            <a:off x="9169010" y="3439507"/>
            <a:ext cx="490330" cy="2846953"/>
          </a:xfrm>
          <a:prstGeom prst="up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JP"/>
          </a:p>
        </p:txBody>
      </p:sp>
      <p:sp>
        <p:nvSpPr>
          <p:cNvPr id="35" name="Up Arrow 34">
            <a:extLst>
              <a:ext uri="{FF2B5EF4-FFF2-40B4-BE49-F238E27FC236}">
                <a16:creationId xmlns:a16="http://schemas.microsoft.com/office/drawing/2014/main" id="{0BA501E8-A9E2-04BB-44F6-20B129A4D00B}"/>
              </a:ext>
            </a:extLst>
          </p:cNvPr>
          <p:cNvSpPr/>
          <p:nvPr/>
        </p:nvSpPr>
        <p:spPr>
          <a:xfrm>
            <a:off x="7619254" y="537337"/>
            <a:ext cx="490330" cy="2116189"/>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a:p>
        </p:txBody>
      </p:sp>
      <p:sp>
        <p:nvSpPr>
          <p:cNvPr id="37" name="Up Arrow 36">
            <a:extLst>
              <a:ext uri="{FF2B5EF4-FFF2-40B4-BE49-F238E27FC236}">
                <a16:creationId xmlns:a16="http://schemas.microsoft.com/office/drawing/2014/main" id="{0AF3C185-1BBB-2F95-ED2B-B1F2D6F193B9}"/>
              </a:ext>
            </a:extLst>
          </p:cNvPr>
          <p:cNvSpPr/>
          <p:nvPr/>
        </p:nvSpPr>
        <p:spPr>
          <a:xfrm rot="18659968">
            <a:off x="8608724" y="3289007"/>
            <a:ext cx="490330" cy="3199690"/>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202468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0D1D3-86B9-DCE5-B485-8CAA2AD395FA}"/>
              </a:ext>
            </a:extLst>
          </p:cNvPr>
          <p:cNvSpPr>
            <a:spLocks noGrp="1"/>
          </p:cNvSpPr>
          <p:nvPr>
            <p:ph type="title"/>
          </p:nvPr>
        </p:nvSpPr>
        <p:spPr/>
        <p:txBody>
          <a:bodyPr/>
          <a:lstStyle/>
          <a:p>
            <a:r>
              <a:rPr lang="en-JP" dirty="0"/>
              <a:t>実験 (2/2)</a:t>
            </a:r>
          </a:p>
        </p:txBody>
      </p:sp>
      <p:sp>
        <p:nvSpPr>
          <p:cNvPr id="3" name="Content Placeholder 2">
            <a:extLst>
              <a:ext uri="{FF2B5EF4-FFF2-40B4-BE49-F238E27FC236}">
                <a16:creationId xmlns:a16="http://schemas.microsoft.com/office/drawing/2014/main" id="{0B3E709A-5374-FE50-A53A-483314C6A48C}"/>
              </a:ext>
            </a:extLst>
          </p:cNvPr>
          <p:cNvSpPr>
            <a:spLocks noGrp="1"/>
          </p:cNvSpPr>
          <p:nvPr>
            <p:ph idx="1"/>
          </p:nvPr>
        </p:nvSpPr>
        <p:spPr>
          <a:xfrm>
            <a:off x="838200" y="1825625"/>
            <a:ext cx="5588000" cy="4351338"/>
          </a:xfrm>
        </p:spPr>
        <p:txBody>
          <a:bodyPr>
            <a:normAutofit lnSpcReduction="10000"/>
          </a:bodyPr>
          <a:lstStyle/>
          <a:p>
            <a:r>
              <a:rPr lang="en-JP" dirty="0"/>
              <a:t>姫野ベンチマーク[2]</a:t>
            </a:r>
          </a:p>
          <a:p>
            <a:pPr lvl="1"/>
            <a:r>
              <a:rPr lang="en-JP" dirty="0"/>
              <a:t>ポアソン方程式を解く処理を実行</a:t>
            </a:r>
          </a:p>
          <a:p>
            <a:pPr lvl="1"/>
            <a:r>
              <a:rPr lang="en-JP" dirty="0"/>
              <a:t>格子の全ての点で計算</a:t>
            </a:r>
          </a:p>
          <a:p>
            <a:pPr lvl="1"/>
            <a:r>
              <a:rPr lang="en-JP" dirty="0"/>
              <a:t>メモリ性能に依存</a:t>
            </a:r>
          </a:p>
          <a:p>
            <a:pPr lvl="1"/>
            <a:endParaRPr lang="en-JP" dirty="0"/>
          </a:p>
          <a:p>
            <a:pPr lvl="1"/>
            <a:r>
              <a:rPr lang="en-US" dirty="0"/>
              <a:t>3バージョンのGPU</a:t>
            </a:r>
            <a:r>
              <a:rPr lang="en-JP" dirty="0"/>
              <a:t>化</a:t>
            </a:r>
          </a:p>
          <a:p>
            <a:pPr lvl="2"/>
            <a:r>
              <a:rPr lang="en-JP" dirty="0"/>
              <a:t>通常のGPU化</a:t>
            </a:r>
          </a:p>
          <a:p>
            <a:pPr lvl="2"/>
            <a:r>
              <a:rPr lang="en-JP" dirty="0"/>
              <a:t>UMを使用</a:t>
            </a:r>
          </a:p>
          <a:p>
            <a:pPr lvl="2"/>
            <a:r>
              <a:rPr lang="en-JP" dirty="0"/>
              <a:t>SAMを使用</a:t>
            </a:r>
          </a:p>
          <a:p>
            <a:pPr lvl="2"/>
            <a:endParaRPr lang="en-JP" dirty="0"/>
          </a:p>
          <a:p>
            <a:pPr lvl="1"/>
            <a:r>
              <a:rPr lang="en-JP" dirty="0"/>
              <a:t>既存システム、GH200システムで実行し評価</a:t>
            </a:r>
          </a:p>
        </p:txBody>
      </p:sp>
      <p:sp>
        <p:nvSpPr>
          <p:cNvPr id="4" name="Slide Number Placeholder 3">
            <a:extLst>
              <a:ext uri="{FF2B5EF4-FFF2-40B4-BE49-F238E27FC236}">
                <a16:creationId xmlns:a16="http://schemas.microsoft.com/office/drawing/2014/main" id="{ED898D64-3ED3-2D6E-4128-5D191BC119B6}"/>
              </a:ext>
            </a:extLst>
          </p:cNvPr>
          <p:cNvSpPr>
            <a:spLocks noGrp="1"/>
          </p:cNvSpPr>
          <p:nvPr>
            <p:ph type="sldNum" sz="quarter" idx="12"/>
          </p:nvPr>
        </p:nvSpPr>
        <p:spPr/>
        <p:txBody>
          <a:bodyPr/>
          <a:lstStyle/>
          <a:p>
            <a:fld id="{07153F7F-D7F8-BB43-BDC4-A204CF7DB14A}" type="slidenum">
              <a:rPr lang="en-JP" sz="1600" smtClean="0"/>
              <a:t>6</a:t>
            </a:fld>
            <a:endParaRPr lang="en-JP" sz="1600" dirty="0"/>
          </a:p>
        </p:txBody>
      </p:sp>
      <p:pic>
        <p:nvPicPr>
          <p:cNvPr id="11" name="Graphic 10">
            <a:extLst>
              <a:ext uri="{FF2B5EF4-FFF2-40B4-BE49-F238E27FC236}">
                <a16:creationId xmlns:a16="http://schemas.microsoft.com/office/drawing/2014/main" id="{33E7C2F3-3160-B317-A282-61C83531F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6200" y="551657"/>
            <a:ext cx="5524500" cy="5715000"/>
          </a:xfrm>
          <a:prstGeom prst="rect">
            <a:avLst/>
          </a:prstGeom>
        </p:spPr>
      </p:pic>
      <p:sp>
        <p:nvSpPr>
          <p:cNvPr id="6" name="Footer Placeholder 5">
            <a:extLst>
              <a:ext uri="{FF2B5EF4-FFF2-40B4-BE49-F238E27FC236}">
                <a16:creationId xmlns:a16="http://schemas.microsoft.com/office/drawing/2014/main" id="{3868B9E2-73E5-FFA7-80A3-11A5B3526E50}"/>
              </a:ext>
            </a:extLst>
          </p:cNvPr>
          <p:cNvSpPr>
            <a:spLocks noGrp="1"/>
          </p:cNvSpPr>
          <p:nvPr>
            <p:ph type="ftr" sz="quarter" idx="11"/>
          </p:nvPr>
        </p:nvSpPr>
        <p:spPr>
          <a:xfrm>
            <a:off x="838200" y="6356350"/>
            <a:ext cx="10515600" cy="365125"/>
          </a:xfrm>
        </p:spPr>
        <p:txBody>
          <a:bodyPr/>
          <a:lstStyle/>
          <a:p>
            <a:r>
              <a:rPr lang="en-US" altLang="ja-JP" dirty="0"/>
              <a:t>[2] </a:t>
            </a:r>
            <a:r>
              <a:rPr lang="ja-JP" altLang="en-US"/>
              <a:t>理化学研究所情報システム部</a:t>
            </a:r>
            <a:r>
              <a:rPr lang="en-US" altLang="ja-JP" dirty="0"/>
              <a:t>. </a:t>
            </a:r>
            <a:r>
              <a:rPr lang="ja-JP" altLang="en-US"/>
              <a:t>姫 野 ベ ン チ マ ー ク</a:t>
            </a:r>
            <a:r>
              <a:rPr lang="en-US" altLang="ja-JP" dirty="0"/>
              <a:t>. </a:t>
            </a:r>
            <a:r>
              <a:rPr lang="en-US" dirty="0"/>
              <a:t>https://</a:t>
            </a:r>
            <a:r>
              <a:rPr lang="en-US" dirty="0" err="1"/>
              <a:t>i.riken.jp</a:t>
            </a:r>
            <a:r>
              <a:rPr lang="en-US" dirty="0"/>
              <a:t>/</a:t>
            </a:r>
            <a:r>
              <a:rPr lang="en-US" dirty="0" err="1"/>
              <a:t>supercom</a:t>
            </a:r>
            <a:r>
              <a:rPr lang="en-US" dirty="0"/>
              <a:t>/documents/</a:t>
            </a:r>
            <a:r>
              <a:rPr lang="en-US" dirty="0" err="1"/>
              <a:t>himenobmt</a:t>
            </a:r>
            <a:r>
              <a:rPr lang="en-US" dirty="0"/>
              <a:t>/</a:t>
            </a:r>
            <a:endParaRPr lang="en-US" altLang="ja-JP" dirty="0"/>
          </a:p>
        </p:txBody>
      </p:sp>
      <p:sp>
        <p:nvSpPr>
          <p:cNvPr id="9" name="Rectangular Callout 8">
            <a:extLst>
              <a:ext uri="{FF2B5EF4-FFF2-40B4-BE49-F238E27FC236}">
                <a16:creationId xmlns:a16="http://schemas.microsoft.com/office/drawing/2014/main" id="{3FE72B97-4989-F882-A2CC-7E0F41ABFF92}"/>
              </a:ext>
            </a:extLst>
          </p:cNvPr>
          <p:cNvSpPr/>
          <p:nvPr/>
        </p:nvSpPr>
        <p:spPr>
          <a:xfrm>
            <a:off x="4775200" y="820738"/>
            <a:ext cx="3099409" cy="1004887"/>
          </a:xfrm>
          <a:prstGeom prst="wedgeRectCallout">
            <a:avLst>
              <a:gd name="adj1" fmla="val 49400"/>
              <a:gd name="adj2" fmla="val 1132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１点の計算に19点の</a:t>
            </a:r>
          </a:p>
          <a:p>
            <a:pPr algn="ctr"/>
            <a:r>
              <a:rPr lang="en-JP" dirty="0"/>
              <a:t>データの読み出しが必要</a:t>
            </a:r>
          </a:p>
        </p:txBody>
      </p:sp>
    </p:spTree>
    <p:extLst>
      <p:ext uri="{BB962C8B-B14F-4D97-AF65-F5344CB8AC3E}">
        <p14:creationId xmlns:p14="http://schemas.microsoft.com/office/powerpoint/2010/main" val="24335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34D7-E8AE-577B-DBB0-C61CE43726F1}"/>
              </a:ext>
            </a:extLst>
          </p:cNvPr>
          <p:cNvSpPr>
            <a:spLocks noGrp="1"/>
          </p:cNvSpPr>
          <p:nvPr>
            <p:ph type="title"/>
          </p:nvPr>
        </p:nvSpPr>
        <p:spPr/>
        <p:txBody>
          <a:bodyPr/>
          <a:lstStyle/>
          <a:p>
            <a:r>
              <a:rPr lang="en-JP" dirty="0"/>
              <a:t>実験環境</a:t>
            </a:r>
          </a:p>
        </p:txBody>
      </p:sp>
      <p:sp>
        <p:nvSpPr>
          <p:cNvPr id="3" name="Content Placeholder 2">
            <a:extLst>
              <a:ext uri="{FF2B5EF4-FFF2-40B4-BE49-F238E27FC236}">
                <a16:creationId xmlns:a16="http://schemas.microsoft.com/office/drawing/2014/main" id="{ED6D081C-9F5A-98E0-FDD6-BAB2DDEB1919}"/>
              </a:ext>
            </a:extLst>
          </p:cNvPr>
          <p:cNvSpPr>
            <a:spLocks noGrp="1"/>
          </p:cNvSpPr>
          <p:nvPr>
            <p:ph idx="1"/>
          </p:nvPr>
        </p:nvSpPr>
        <p:spPr/>
        <p:txBody>
          <a:bodyPr>
            <a:normAutofit lnSpcReduction="10000"/>
          </a:bodyPr>
          <a:lstStyle/>
          <a:p>
            <a:r>
              <a:rPr lang="en-JP" dirty="0"/>
              <a:t>Miyabi [3]</a:t>
            </a:r>
          </a:p>
          <a:p>
            <a:pPr lvl="1"/>
            <a:r>
              <a:rPr lang="en-JP" dirty="0"/>
              <a:t>最先端共同HPC基盤施設が運用</a:t>
            </a:r>
          </a:p>
          <a:p>
            <a:pPr lvl="1"/>
            <a:r>
              <a:rPr lang="en-JP" dirty="0"/>
              <a:t>2025年</a:t>
            </a:r>
            <a:r>
              <a:rPr lang="en-US" dirty="0"/>
              <a:t>1</a:t>
            </a:r>
            <a:r>
              <a:rPr lang="en-JP" dirty="0"/>
              <a:t>月14日より稼働開始</a:t>
            </a:r>
          </a:p>
          <a:p>
            <a:pPr lvl="1"/>
            <a:r>
              <a:rPr lang="en-JP" dirty="0"/>
              <a:t>GH200を搭載した国内唯一のスパコン</a:t>
            </a:r>
          </a:p>
          <a:p>
            <a:pPr lvl="1"/>
            <a:endParaRPr lang="en-JP" dirty="0"/>
          </a:p>
          <a:p>
            <a:r>
              <a:rPr lang="en-JP" dirty="0"/>
              <a:t>Pegasus [4]</a:t>
            </a:r>
          </a:p>
          <a:p>
            <a:pPr lvl="1"/>
            <a:r>
              <a:rPr lang="en-JP" dirty="0"/>
              <a:t>筑波大学計算科学研究センターが運用</a:t>
            </a:r>
          </a:p>
          <a:p>
            <a:pPr lvl="1"/>
            <a:r>
              <a:rPr lang="en-JP" dirty="0"/>
              <a:t>従来型のGPU・CPUシステム</a:t>
            </a:r>
          </a:p>
          <a:p>
            <a:pPr lvl="1"/>
            <a:r>
              <a:rPr lang="en-JP" dirty="0"/>
              <a:t>GPUとしてH100を搭載</a:t>
            </a:r>
          </a:p>
          <a:p>
            <a:pPr lvl="1"/>
            <a:endParaRPr lang="en-JP" dirty="0"/>
          </a:p>
          <a:p>
            <a:r>
              <a:rPr lang="en-JP" dirty="0"/>
              <a:t>両方とも1ノードを使用</a:t>
            </a:r>
          </a:p>
        </p:txBody>
      </p:sp>
      <p:sp>
        <p:nvSpPr>
          <p:cNvPr id="4" name="Slide Number Placeholder 3">
            <a:extLst>
              <a:ext uri="{FF2B5EF4-FFF2-40B4-BE49-F238E27FC236}">
                <a16:creationId xmlns:a16="http://schemas.microsoft.com/office/drawing/2014/main" id="{437F2381-917F-2691-4434-0C34CE42E7FB}"/>
              </a:ext>
            </a:extLst>
          </p:cNvPr>
          <p:cNvSpPr>
            <a:spLocks noGrp="1"/>
          </p:cNvSpPr>
          <p:nvPr>
            <p:ph type="sldNum" sz="quarter" idx="12"/>
          </p:nvPr>
        </p:nvSpPr>
        <p:spPr/>
        <p:txBody>
          <a:bodyPr/>
          <a:lstStyle/>
          <a:p>
            <a:fld id="{07153F7F-D7F8-BB43-BDC4-A204CF7DB14A}" type="slidenum">
              <a:rPr lang="en-JP" sz="1600" smtClean="0"/>
              <a:t>7</a:t>
            </a:fld>
            <a:endParaRPr lang="en-JP" sz="1600" dirty="0"/>
          </a:p>
        </p:txBody>
      </p:sp>
      <p:pic>
        <p:nvPicPr>
          <p:cNvPr id="7" name="Picture 6" descr="A group of lockers in a room&#10;&#10;AI-generated content may be incorrect.">
            <a:extLst>
              <a:ext uri="{FF2B5EF4-FFF2-40B4-BE49-F238E27FC236}">
                <a16:creationId xmlns:a16="http://schemas.microsoft.com/office/drawing/2014/main" id="{A0E8C8EA-7ADC-B173-2B68-3CE658543F66}"/>
              </a:ext>
            </a:extLst>
          </p:cNvPr>
          <p:cNvPicPr>
            <a:picLocks noChangeAspect="1"/>
          </p:cNvPicPr>
          <p:nvPr/>
        </p:nvPicPr>
        <p:blipFill>
          <a:blip r:embed="rId3"/>
          <a:stretch>
            <a:fillRect/>
          </a:stretch>
        </p:blipFill>
        <p:spPr>
          <a:xfrm>
            <a:off x="6534236" y="681037"/>
            <a:ext cx="5347627" cy="1856978"/>
          </a:xfrm>
          <a:prstGeom prst="rect">
            <a:avLst/>
          </a:prstGeom>
        </p:spPr>
      </p:pic>
      <p:pic>
        <p:nvPicPr>
          <p:cNvPr id="9" name="Picture 8" descr="A computer server room with many rows of black servers&#10;&#10;AI-generated content may be incorrect.">
            <a:extLst>
              <a:ext uri="{FF2B5EF4-FFF2-40B4-BE49-F238E27FC236}">
                <a16:creationId xmlns:a16="http://schemas.microsoft.com/office/drawing/2014/main" id="{D0901DBA-D648-3DC2-5CE2-54569EA25A26}"/>
              </a:ext>
            </a:extLst>
          </p:cNvPr>
          <p:cNvPicPr>
            <a:picLocks noChangeAspect="1"/>
          </p:cNvPicPr>
          <p:nvPr/>
        </p:nvPicPr>
        <p:blipFill>
          <a:blip r:embed="rId4"/>
          <a:stretch>
            <a:fillRect/>
          </a:stretch>
        </p:blipFill>
        <p:spPr>
          <a:xfrm>
            <a:off x="7538992" y="3509170"/>
            <a:ext cx="3004606" cy="2253455"/>
          </a:xfrm>
          <a:prstGeom prst="rect">
            <a:avLst/>
          </a:prstGeom>
        </p:spPr>
      </p:pic>
      <p:sp>
        <p:nvSpPr>
          <p:cNvPr id="5" name="Footer Placeholder 4">
            <a:extLst>
              <a:ext uri="{FF2B5EF4-FFF2-40B4-BE49-F238E27FC236}">
                <a16:creationId xmlns:a16="http://schemas.microsoft.com/office/drawing/2014/main" id="{95176983-2B7D-FEED-37CF-5FCEA6D912D4}"/>
              </a:ext>
            </a:extLst>
          </p:cNvPr>
          <p:cNvSpPr>
            <a:spLocks noGrp="1"/>
          </p:cNvSpPr>
          <p:nvPr>
            <p:ph type="ftr" sz="quarter" idx="11"/>
          </p:nvPr>
        </p:nvSpPr>
        <p:spPr>
          <a:xfrm>
            <a:off x="838200" y="6356350"/>
            <a:ext cx="10515600" cy="365125"/>
          </a:xfrm>
        </p:spPr>
        <p:txBody>
          <a:bodyPr/>
          <a:lstStyle/>
          <a:p>
            <a:r>
              <a:rPr lang="en-US" dirty="0"/>
              <a:t>[3] JCAHPC. </a:t>
            </a:r>
            <a:r>
              <a:rPr lang="en-US" dirty="0" err="1"/>
              <a:t>Miyabi</a:t>
            </a:r>
            <a:r>
              <a:rPr lang="ja-JP" altLang="en-US"/>
              <a:t>スーパーコンピュータシステムについて </a:t>
            </a:r>
            <a:r>
              <a:rPr lang="en-US" altLang="ja-JP" dirty="0"/>
              <a:t>- </a:t>
            </a:r>
            <a:r>
              <a:rPr lang="ja-JP" altLang="en-US"/>
              <a:t>最先端共同 </a:t>
            </a:r>
            <a:r>
              <a:rPr lang="en-US" dirty="0"/>
              <a:t>HPC </a:t>
            </a:r>
            <a:r>
              <a:rPr lang="ja-JP" altLang="en-US"/>
              <a:t>基盤施設（</a:t>
            </a:r>
            <a:r>
              <a:rPr lang="en-US" dirty="0"/>
              <a:t>JCAHPC）. </a:t>
            </a:r>
            <a:r>
              <a:rPr lang="en-US" dirty="0">
                <a:hlinkClick r:id="rId5"/>
              </a:rPr>
              <a:t>https://www.jcahpc.jp/supercomputer/miyabi.html</a:t>
            </a:r>
            <a:endParaRPr lang="en-US" dirty="0"/>
          </a:p>
          <a:p>
            <a:r>
              <a:rPr lang="en-US" altLang="ja-JP" dirty="0"/>
              <a:t>[4] </a:t>
            </a:r>
            <a:r>
              <a:rPr lang="ja-JP" altLang="en-US"/>
              <a:t>筑波大学計算科学研究センター</a:t>
            </a:r>
            <a:r>
              <a:rPr lang="en-US" altLang="ja-JP" dirty="0"/>
              <a:t>. </a:t>
            </a:r>
            <a:r>
              <a:rPr lang="en-US" dirty="0"/>
              <a:t>Pegasus – Big memory supercomputers. https://</a:t>
            </a:r>
            <a:r>
              <a:rPr lang="en-US" dirty="0" err="1"/>
              <a:t>www.ccs.tsukuba.ac.jp</a:t>
            </a:r>
            <a:r>
              <a:rPr lang="en-US" dirty="0"/>
              <a:t>/wp-content/uploads/sites/14/</a:t>
            </a:r>
            <a:r>
              <a:rPr lang="en-US" dirty="0" err="1"/>
              <a:t>Pegasus.pdf</a:t>
            </a:r>
            <a:endParaRPr lang="en-JP" dirty="0"/>
          </a:p>
        </p:txBody>
      </p:sp>
    </p:spTree>
    <p:extLst>
      <p:ext uri="{BB962C8B-B14F-4D97-AF65-F5344CB8AC3E}">
        <p14:creationId xmlns:p14="http://schemas.microsoft.com/office/powerpoint/2010/main" val="18571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235C-0169-6569-FC60-7DD5B7A38237}"/>
              </a:ext>
            </a:extLst>
          </p:cNvPr>
          <p:cNvSpPr>
            <a:spLocks noGrp="1"/>
          </p:cNvSpPr>
          <p:nvPr>
            <p:ph type="title"/>
          </p:nvPr>
        </p:nvSpPr>
        <p:spPr/>
        <p:txBody>
          <a:bodyPr/>
          <a:lstStyle/>
          <a:p>
            <a:r>
              <a:rPr lang="en-JP" dirty="0"/>
              <a:t>性能評価 (1/4)</a:t>
            </a:r>
          </a:p>
        </p:txBody>
      </p:sp>
      <p:sp>
        <p:nvSpPr>
          <p:cNvPr id="3" name="Content Placeholder 2">
            <a:extLst>
              <a:ext uri="{FF2B5EF4-FFF2-40B4-BE49-F238E27FC236}">
                <a16:creationId xmlns:a16="http://schemas.microsoft.com/office/drawing/2014/main" id="{EF9762BE-F3D8-A3C8-0CAE-8D34FFFE33CC}"/>
              </a:ext>
            </a:extLst>
          </p:cNvPr>
          <p:cNvSpPr>
            <a:spLocks noGrp="1"/>
          </p:cNvSpPr>
          <p:nvPr>
            <p:ph idx="1"/>
          </p:nvPr>
        </p:nvSpPr>
        <p:spPr>
          <a:xfrm>
            <a:off x="838200" y="1825625"/>
            <a:ext cx="5469835" cy="4351338"/>
          </a:xfrm>
        </p:spPr>
        <p:txBody>
          <a:bodyPr/>
          <a:lstStyle/>
          <a:p>
            <a:r>
              <a:rPr lang="en-JP" dirty="0"/>
              <a:t>SAM上でのメモリ性能</a:t>
            </a:r>
          </a:p>
          <a:p>
            <a:pPr lvl="1"/>
            <a:r>
              <a:rPr lang="en-JP" dirty="0"/>
              <a:t>配列サイズ: </a:t>
            </a:r>
            <a:r>
              <a:rPr lang="en-US" dirty="0"/>
              <a:t>4GB</a:t>
            </a:r>
            <a:endParaRPr lang="en-JP" dirty="0"/>
          </a:p>
          <a:p>
            <a:pPr lvl="1"/>
            <a:r>
              <a:rPr lang="en-US" dirty="0" err="1"/>
              <a:t>右</a:t>
            </a:r>
            <a:r>
              <a:rPr lang="en-US" dirty="0"/>
              <a:t>: (1)</a:t>
            </a:r>
            <a:r>
              <a:rPr lang="en-US" dirty="0" err="1"/>
              <a:t>の結果</a:t>
            </a:r>
            <a:endParaRPr lang="en-US" dirty="0"/>
          </a:p>
          <a:p>
            <a:pPr lvl="1"/>
            <a:r>
              <a:rPr lang="en-JP" dirty="0"/>
              <a:t>GPU-CPU間バスの理論性能 450GB/s</a:t>
            </a:r>
          </a:p>
          <a:p>
            <a:pPr lvl="1"/>
            <a:r>
              <a:rPr lang="en-JP" dirty="0"/>
              <a:t>それと同等の性能</a:t>
            </a:r>
          </a:p>
          <a:p>
            <a:pPr lvl="1"/>
            <a:r>
              <a:rPr lang="en-JP" dirty="0"/>
              <a:t>性能が落ちるスパイクが発生</a:t>
            </a:r>
          </a:p>
          <a:p>
            <a:pPr lvl="1"/>
            <a:endParaRPr lang="en-JP" dirty="0"/>
          </a:p>
          <a:p>
            <a:pPr lvl="1"/>
            <a:r>
              <a:rPr lang="en-JP" dirty="0"/>
              <a:t>GPU-CPU間のデータ転送の多いプログラムに恩恵</a:t>
            </a:r>
          </a:p>
        </p:txBody>
      </p:sp>
      <p:sp>
        <p:nvSpPr>
          <p:cNvPr id="4" name="Slide Number Placeholder 3">
            <a:extLst>
              <a:ext uri="{FF2B5EF4-FFF2-40B4-BE49-F238E27FC236}">
                <a16:creationId xmlns:a16="http://schemas.microsoft.com/office/drawing/2014/main" id="{AA4F2D45-0D98-1FEA-317B-11609E40A13B}"/>
              </a:ext>
            </a:extLst>
          </p:cNvPr>
          <p:cNvSpPr>
            <a:spLocks noGrp="1"/>
          </p:cNvSpPr>
          <p:nvPr>
            <p:ph type="sldNum" sz="quarter" idx="12"/>
          </p:nvPr>
        </p:nvSpPr>
        <p:spPr/>
        <p:txBody>
          <a:bodyPr/>
          <a:lstStyle/>
          <a:p>
            <a:fld id="{07153F7F-D7F8-BB43-BDC4-A204CF7DB14A}" type="slidenum">
              <a:rPr lang="en-JP" sz="1600" smtClean="0"/>
              <a:t>8</a:t>
            </a:fld>
            <a:endParaRPr lang="en-JP" sz="1600" dirty="0"/>
          </a:p>
        </p:txBody>
      </p:sp>
      <p:sp>
        <p:nvSpPr>
          <p:cNvPr id="5" name="Footer Placeholder 4">
            <a:extLst>
              <a:ext uri="{FF2B5EF4-FFF2-40B4-BE49-F238E27FC236}">
                <a16:creationId xmlns:a16="http://schemas.microsoft.com/office/drawing/2014/main" id="{A2EA652E-FEA6-59DF-096B-156C43BABF4F}"/>
              </a:ext>
            </a:extLst>
          </p:cNvPr>
          <p:cNvSpPr>
            <a:spLocks noGrp="1"/>
          </p:cNvSpPr>
          <p:nvPr>
            <p:ph type="ftr" sz="quarter" idx="11"/>
          </p:nvPr>
        </p:nvSpPr>
        <p:spPr/>
        <p:txBody>
          <a:bodyPr/>
          <a:lstStyle/>
          <a:p>
            <a:endParaRPr lang="en-JP"/>
          </a:p>
        </p:txBody>
      </p:sp>
      <p:pic>
        <p:nvPicPr>
          <p:cNvPr id="17" name="Graphic 16">
            <a:extLst>
              <a:ext uri="{FF2B5EF4-FFF2-40B4-BE49-F238E27FC236}">
                <a16:creationId xmlns:a16="http://schemas.microsoft.com/office/drawing/2014/main" id="{ACF5E126-714F-0691-ACE5-64A25C4C4C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4438" y="1192696"/>
            <a:ext cx="5083656" cy="3922643"/>
          </a:xfrm>
          <a:prstGeom prst="rect">
            <a:avLst/>
          </a:prstGeom>
        </p:spPr>
      </p:pic>
      <p:sp>
        <p:nvSpPr>
          <p:cNvPr id="18" name="Rectangle 17">
            <a:extLst>
              <a:ext uri="{FF2B5EF4-FFF2-40B4-BE49-F238E27FC236}">
                <a16:creationId xmlns:a16="http://schemas.microsoft.com/office/drawing/2014/main" id="{CEB940DD-99F1-E7B2-C738-2F1B36D93DB3}"/>
              </a:ext>
            </a:extLst>
          </p:cNvPr>
          <p:cNvSpPr/>
          <p:nvPr/>
        </p:nvSpPr>
        <p:spPr>
          <a:xfrm>
            <a:off x="7505700" y="1192696"/>
            <a:ext cx="3848100" cy="30266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spTree>
    <p:extLst>
      <p:ext uri="{BB962C8B-B14F-4D97-AF65-F5344CB8AC3E}">
        <p14:creationId xmlns:p14="http://schemas.microsoft.com/office/powerpoint/2010/main" val="25390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380D-F0F4-6DE5-FA98-1E565D283294}"/>
              </a:ext>
            </a:extLst>
          </p:cNvPr>
          <p:cNvSpPr>
            <a:spLocks noGrp="1"/>
          </p:cNvSpPr>
          <p:nvPr>
            <p:ph type="title"/>
          </p:nvPr>
        </p:nvSpPr>
        <p:spPr/>
        <p:txBody>
          <a:bodyPr/>
          <a:lstStyle/>
          <a:p>
            <a:r>
              <a:rPr lang="en-JP" dirty="0"/>
              <a:t>性能評価 (2/4)</a:t>
            </a:r>
          </a:p>
        </p:txBody>
      </p:sp>
      <p:sp>
        <p:nvSpPr>
          <p:cNvPr id="3" name="Content Placeholder 2">
            <a:extLst>
              <a:ext uri="{FF2B5EF4-FFF2-40B4-BE49-F238E27FC236}">
                <a16:creationId xmlns:a16="http://schemas.microsoft.com/office/drawing/2014/main" id="{EBDCA5E4-38AE-1B4E-E3B5-15B7A87A2969}"/>
              </a:ext>
            </a:extLst>
          </p:cNvPr>
          <p:cNvSpPr>
            <a:spLocks noGrp="1"/>
          </p:cNvSpPr>
          <p:nvPr>
            <p:ph idx="1"/>
          </p:nvPr>
        </p:nvSpPr>
        <p:spPr>
          <a:xfrm>
            <a:off x="838200" y="1825625"/>
            <a:ext cx="5257800" cy="4351338"/>
          </a:xfrm>
        </p:spPr>
        <p:txBody>
          <a:bodyPr>
            <a:normAutofit/>
          </a:bodyPr>
          <a:lstStyle/>
          <a:p>
            <a:r>
              <a:rPr lang="en-JP" dirty="0"/>
              <a:t>SAM上のメモリ性能</a:t>
            </a:r>
          </a:p>
          <a:p>
            <a:pPr lvl="1"/>
            <a:r>
              <a:rPr lang="en-JP" dirty="0"/>
              <a:t>配列サイズ: 4GB</a:t>
            </a:r>
          </a:p>
          <a:p>
            <a:pPr lvl="1"/>
            <a:r>
              <a:rPr lang="en-JP" dirty="0"/>
              <a:t>(2)の結果</a:t>
            </a:r>
          </a:p>
          <a:p>
            <a:pPr lvl="1"/>
            <a:r>
              <a:rPr lang="en-JP" dirty="0"/>
              <a:t>GPUメモリの理論性能4TB/s</a:t>
            </a:r>
          </a:p>
          <a:p>
            <a:pPr marL="457200" lvl="1" indent="0">
              <a:buNone/>
            </a:pPr>
            <a:endParaRPr lang="en-JP" dirty="0"/>
          </a:p>
          <a:p>
            <a:pPr lvl="1"/>
            <a:r>
              <a:rPr lang="en-JP" dirty="0"/>
              <a:t>徐々に性能が上昇</a:t>
            </a:r>
          </a:p>
          <a:p>
            <a:pPr lvl="2"/>
            <a:r>
              <a:rPr lang="en-JP" dirty="0"/>
              <a:t>Migrationによるもの</a:t>
            </a:r>
          </a:p>
          <a:p>
            <a:pPr lvl="2"/>
            <a:r>
              <a:rPr lang="en-US" dirty="0" err="1"/>
              <a:t>少しずつデータを移動させている</a:t>
            </a:r>
            <a:endParaRPr lang="en-US" dirty="0"/>
          </a:p>
        </p:txBody>
      </p:sp>
      <p:pic>
        <p:nvPicPr>
          <p:cNvPr id="8" name="Graphic 7">
            <a:extLst>
              <a:ext uri="{FF2B5EF4-FFF2-40B4-BE49-F238E27FC236}">
                <a16:creationId xmlns:a16="http://schemas.microsoft.com/office/drawing/2014/main" id="{CFCAB9AE-1A0C-C34A-52EC-EA0D2487F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2247" y="179716"/>
            <a:ext cx="3976705" cy="2995440"/>
          </a:xfrm>
          <a:prstGeom prst="rect">
            <a:avLst/>
          </a:prstGeom>
        </p:spPr>
      </p:pic>
      <p:sp>
        <p:nvSpPr>
          <p:cNvPr id="4" name="Slide Number Placeholder 3">
            <a:extLst>
              <a:ext uri="{FF2B5EF4-FFF2-40B4-BE49-F238E27FC236}">
                <a16:creationId xmlns:a16="http://schemas.microsoft.com/office/drawing/2014/main" id="{E7231A23-9684-C7A2-49ED-E85FF58B7893}"/>
              </a:ext>
            </a:extLst>
          </p:cNvPr>
          <p:cNvSpPr>
            <a:spLocks noGrp="1"/>
          </p:cNvSpPr>
          <p:nvPr>
            <p:ph type="sldNum" sz="quarter" idx="12"/>
          </p:nvPr>
        </p:nvSpPr>
        <p:spPr/>
        <p:txBody>
          <a:bodyPr/>
          <a:lstStyle/>
          <a:p>
            <a:fld id="{07153F7F-D7F8-BB43-BDC4-A204CF7DB14A}" type="slidenum">
              <a:rPr lang="en-JP" sz="1600" smtClean="0"/>
              <a:t>9</a:t>
            </a:fld>
            <a:endParaRPr lang="en-JP" sz="1600" dirty="0"/>
          </a:p>
        </p:txBody>
      </p:sp>
      <p:sp>
        <p:nvSpPr>
          <p:cNvPr id="10" name="Rectangular Callout 9">
            <a:extLst>
              <a:ext uri="{FF2B5EF4-FFF2-40B4-BE49-F238E27FC236}">
                <a16:creationId xmlns:a16="http://schemas.microsoft.com/office/drawing/2014/main" id="{41726412-4183-E100-F422-4EEEDDCA93A1}"/>
              </a:ext>
            </a:extLst>
          </p:cNvPr>
          <p:cNvSpPr/>
          <p:nvPr/>
        </p:nvSpPr>
        <p:spPr>
          <a:xfrm>
            <a:off x="8473372" y="1152072"/>
            <a:ext cx="2093844" cy="514053"/>
          </a:xfrm>
          <a:prstGeom prst="wedgeRectCallout">
            <a:avLst>
              <a:gd name="adj1" fmla="val -69029"/>
              <a:gd name="adj2" fmla="val 1343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800" dirty="0"/>
              <a:t>徐々に上昇</a:t>
            </a:r>
          </a:p>
        </p:txBody>
      </p:sp>
      <p:pic>
        <p:nvPicPr>
          <p:cNvPr id="16" name="Graphic 15">
            <a:extLst>
              <a:ext uri="{FF2B5EF4-FFF2-40B4-BE49-F238E27FC236}">
                <a16:creationId xmlns:a16="http://schemas.microsoft.com/office/drawing/2014/main" id="{CD271B17-2377-0CBE-D66F-5974782A6B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4575" y="4001294"/>
            <a:ext cx="4485052" cy="2234251"/>
          </a:xfrm>
          <a:prstGeom prst="rect">
            <a:avLst/>
          </a:prstGeom>
        </p:spPr>
      </p:pic>
      <p:sp>
        <p:nvSpPr>
          <p:cNvPr id="5" name="Footer Placeholder 4">
            <a:extLst>
              <a:ext uri="{FF2B5EF4-FFF2-40B4-BE49-F238E27FC236}">
                <a16:creationId xmlns:a16="http://schemas.microsoft.com/office/drawing/2014/main" id="{DEE65C9A-0944-1AA5-2695-ECA6A58F3AF3}"/>
              </a:ext>
            </a:extLst>
          </p:cNvPr>
          <p:cNvSpPr>
            <a:spLocks noGrp="1"/>
          </p:cNvSpPr>
          <p:nvPr>
            <p:ph type="ftr" sz="quarter" idx="11"/>
          </p:nvPr>
        </p:nvSpPr>
        <p:spPr/>
        <p:txBody>
          <a:bodyPr/>
          <a:lstStyle/>
          <a:p>
            <a:endParaRPr lang="en-JP"/>
          </a:p>
        </p:txBody>
      </p:sp>
      <p:sp>
        <p:nvSpPr>
          <p:cNvPr id="6" name="Rectangle 5">
            <a:extLst>
              <a:ext uri="{FF2B5EF4-FFF2-40B4-BE49-F238E27FC236}">
                <a16:creationId xmlns:a16="http://schemas.microsoft.com/office/drawing/2014/main" id="{546AAC8C-3F76-7C87-2031-320EA39F0DD7}"/>
              </a:ext>
            </a:extLst>
          </p:cNvPr>
          <p:cNvSpPr/>
          <p:nvPr/>
        </p:nvSpPr>
        <p:spPr>
          <a:xfrm>
            <a:off x="7271527" y="100085"/>
            <a:ext cx="3848100" cy="30266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sp>
        <p:nvSpPr>
          <p:cNvPr id="11" name="Rounded Rectangle 10">
            <a:extLst>
              <a:ext uri="{FF2B5EF4-FFF2-40B4-BE49-F238E27FC236}">
                <a16:creationId xmlns:a16="http://schemas.microsoft.com/office/drawing/2014/main" id="{A2CD3BA2-68F4-5643-B44D-3D0DF9564E9F}"/>
              </a:ext>
            </a:extLst>
          </p:cNvPr>
          <p:cNvSpPr/>
          <p:nvPr/>
        </p:nvSpPr>
        <p:spPr>
          <a:xfrm>
            <a:off x="6202884" y="3647958"/>
            <a:ext cx="599750" cy="5858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1</a:t>
            </a:r>
          </a:p>
        </p:txBody>
      </p:sp>
      <p:sp>
        <p:nvSpPr>
          <p:cNvPr id="12" name="Rounded Rectangle 11">
            <a:extLst>
              <a:ext uri="{FF2B5EF4-FFF2-40B4-BE49-F238E27FC236}">
                <a16:creationId xmlns:a16="http://schemas.microsoft.com/office/drawing/2014/main" id="{724D4ADB-015C-E242-3585-DE814B0B45F9}"/>
              </a:ext>
            </a:extLst>
          </p:cNvPr>
          <p:cNvSpPr/>
          <p:nvPr/>
        </p:nvSpPr>
        <p:spPr>
          <a:xfrm>
            <a:off x="6811349" y="3641757"/>
            <a:ext cx="599750" cy="5858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2</a:t>
            </a:r>
          </a:p>
        </p:txBody>
      </p:sp>
      <p:sp>
        <p:nvSpPr>
          <p:cNvPr id="13" name="Rounded Rectangle 12">
            <a:extLst>
              <a:ext uri="{FF2B5EF4-FFF2-40B4-BE49-F238E27FC236}">
                <a16:creationId xmlns:a16="http://schemas.microsoft.com/office/drawing/2014/main" id="{35DC9A95-3CE4-E5E2-7674-0BE27F0B5900}"/>
              </a:ext>
            </a:extLst>
          </p:cNvPr>
          <p:cNvSpPr/>
          <p:nvPr/>
        </p:nvSpPr>
        <p:spPr>
          <a:xfrm>
            <a:off x="7418931" y="3651595"/>
            <a:ext cx="599750" cy="5858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3</a:t>
            </a:r>
          </a:p>
        </p:txBody>
      </p:sp>
      <p:sp>
        <p:nvSpPr>
          <p:cNvPr id="14" name="Rounded Rectangle 13">
            <a:extLst>
              <a:ext uri="{FF2B5EF4-FFF2-40B4-BE49-F238E27FC236}">
                <a16:creationId xmlns:a16="http://schemas.microsoft.com/office/drawing/2014/main" id="{725E6712-44DF-57C1-0A97-A0C9E00F93C2}"/>
              </a:ext>
            </a:extLst>
          </p:cNvPr>
          <p:cNvSpPr/>
          <p:nvPr/>
        </p:nvSpPr>
        <p:spPr>
          <a:xfrm>
            <a:off x="8010849" y="3663588"/>
            <a:ext cx="599750" cy="5858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4</a:t>
            </a:r>
          </a:p>
        </p:txBody>
      </p:sp>
      <p:sp>
        <p:nvSpPr>
          <p:cNvPr id="17" name="Up Arrow 16">
            <a:extLst>
              <a:ext uri="{FF2B5EF4-FFF2-40B4-BE49-F238E27FC236}">
                <a16:creationId xmlns:a16="http://schemas.microsoft.com/office/drawing/2014/main" id="{4C212585-E493-5FA9-CCFA-38E66BED06CE}"/>
              </a:ext>
            </a:extLst>
          </p:cNvPr>
          <p:cNvSpPr/>
          <p:nvPr/>
        </p:nvSpPr>
        <p:spPr>
          <a:xfrm rot="18520942">
            <a:off x="8291077" y="3719395"/>
            <a:ext cx="490330" cy="2490099"/>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a:p>
        </p:txBody>
      </p:sp>
      <p:sp>
        <p:nvSpPr>
          <p:cNvPr id="18" name="Up Arrow 17">
            <a:extLst>
              <a:ext uri="{FF2B5EF4-FFF2-40B4-BE49-F238E27FC236}">
                <a16:creationId xmlns:a16="http://schemas.microsoft.com/office/drawing/2014/main" id="{C65C4FB9-E036-CF1E-699F-6BDA61E2ACBF}"/>
              </a:ext>
            </a:extLst>
          </p:cNvPr>
          <p:cNvSpPr/>
          <p:nvPr/>
        </p:nvSpPr>
        <p:spPr>
          <a:xfrm>
            <a:off x="9737035" y="4079644"/>
            <a:ext cx="490330" cy="1626284"/>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41153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3.33333E-6 2.96296E-6 L 0.2319 -0.00232 " pathEditMode="relative" rAng="0" ptsTypes="AA">
                                      <p:cBhvr>
                                        <p:cTn id="30" dur="2000" fill="hold"/>
                                        <p:tgtEl>
                                          <p:spTgt spid="11"/>
                                        </p:tgtEl>
                                        <p:attrNameLst>
                                          <p:attrName>ppt_x</p:attrName>
                                          <p:attrName>ppt_y</p:attrName>
                                        </p:attrNameLst>
                                      </p:cBhvr>
                                      <p:rCtr x="11589" y="-116"/>
                                    </p:animMotion>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1" nodeType="clickEffect">
                                  <p:stCondLst>
                                    <p:cond delay="0"/>
                                  </p:stCondLst>
                                  <p:childTnLst>
                                    <p:animEffect transition="out" filter="fade">
                                      <p:cBhvr>
                                        <p:cTn id="34" dur="500" tmFilter="0, 0; .2, .5; .8, .5; 1, 0"/>
                                        <p:tgtEl>
                                          <p:spTgt spid="17"/>
                                        </p:tgtEl>
                                      </p:cBhvr>
                                    </p:animEffect>
                                    <p:animScale>
                                      <p:cBhvr>
                                        <p:cTn id="35" dur="250" autoRev="1" fill="hold"/>
                                        <p:tgtEl>
                                          <p:spTgt spid="17"/>
                                        </p:tgtEl>
                                      </p:cBhvr>
                                      <p:by x="105000" y="105000"/>
                                    </p:animScale>
                                  </p:childTnLst>
                                </p:cTn>
                              </p:par>
                              <p:par>
                                <p:cTn id="36" presetID="9"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0" nodeType="clickEffect">
                                  <p:stCondLst>
                                    <p:cond delay="0"/>
                                  </p:stCondLst>
                                  <p:childTnLst>
                                    <p:animMotion origin="layout" path="M -3.125E-6 -1.11111E-6 L 0.23425 -0.00139 " pathEditMode="relative" rAng="0" ptsTypes="AA">
                                      <p:cBhvr>
                                        <p:cTn id="42" dur="2000" fill="hold"/>
                                        <p:tgtEl>
                                          <p:spTgt spid="12"/>
                                        </p:tgtEl>
                                        <p:attrNameLst>
                                          <p:attrName>ppt_x</p:attrName>
                                          <p:attrName>ppt_y</p:attrName>
                                        </p:attrNameLst>
                                      </p:cBhvr>
                                      <p:rCtr x="11706" y="-69"/>
                                    </p:animMotion>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2" nodeType="clickEffect">
                                  <p:stCondLst>
                                    <p:cond delay="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18"/>
                                        </p:tgtEl>
                                      </p:cBhvr>
                                    </p:animEffect>
                                    <p:animScale>
                                      <p:cBhvr>
                                        <p:cTn id="50" dur="250" autoRev="1" fill="hold"/>
                                        <p:tgtEl>
                                          <p:spTgt spid="18"/>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0" nodeType="clickEffect">
                                  <p:stCondLst>
                                    <p:cond delay="0"/>
                                  </p:stCondLst>
                                  <p:childTnLst>
                                    <p:animMotion origin="layout" path="M -2.91667E-6 -1.11022E-16 L 0.23373 -0.00278 " pathEditMode="relative" rAng="0" ptsTypes="AA">
                                      <p:cBhvr>
                                        <p:cTn id="54" dur="2000" fill="hold"/>
                                        <p:tgtEl>
                                          <p:spTgt spid="13"/>
                                        </p:tgtEl>
                                        <p:attrNameLst>
                                          <p:attrName>ppt_x</p:attrName>
                                          <p:attrName>ppt_y</p:attrName>
                                        </p:attrNameLst>
                                      </p:cBhvr>
                                      <p:rCtr x="11680" y="-139"/>
                                    </p:animMotion>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3" nodeType="clickEffect">
                                  <p:stCondLst>
                                    <p:cond delay="0"/>
                                  </p:stCondLst>
                                  <p:childTnLst>
                                    <p:animEffect transition="out" filter="fade">
                                      <p:cBhvr>
                                        <p:cTn id="58" dur="500" tmFilter="0, 0; .2, .5; .8, .5; 1, 0"/>
                                        <p:tgtEl>
                                          <p:spTgt spid="17"/>
                                        </p:tgtEl>
                                      </p:cBhvr>
                                    </p:animEffect>
                                    <p:animScale>
                                      <p:cBhvr>
                                        <p:cTn id="59" dur="250" autoRev="1" fill="hold"/>
                                        <p:tgtEl>
                                          <p:spTgt spid="17"/>
                                        </p:tgtEl>
                                      </p:cBhvr>
                                      <p:by x="105000" y="105000"/>
                                    </p:animScale>
                                  </p:childTnLst>
                                </p:cTn>
                              </p:par>
                              <p:par>
                                <p:cTn id="60" presetID="26" presetClass="emph" presetSubtype="0" fill="hold" grpId="2" nodeType="withEffect">
                                  <p:stCondLst>
                                    <p:cond delay="0"/>
                                  </p:stCondLst>
                                  <p:childTnLst>
                                    <p:animEffect transition="out" filter="fade">
                                      <p:cBhvr>
                                        <p:cTn id="61" dur="500" tmFilter="0, 0; .2, .5; .8, .5; 1, 0"/>
                                        <p:tgtEl>
                                          <p:spTgt spid="18"/>
                                        </p:tgtEl>
                                      </p:cBhvr>
                                    </p:animEffect>
                                    <p:animScale>
                                      <p:cBhvr>
                                        <p:cTn id="62" dur="250" autoRev="1" fill="hold"/>
                                        <p:tgtEl>
                                          <p:spTgt spid="18"/>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grpId="0" nodeType="clickEffect">
                                  <p:stCondLst>
                                    <p:cond delay="0"/>
                                  </p:stCondLst>
                                  <p:childTnLst>
                                    <p:animMotion origin="layout" path="M -6.25E-7 -1.85185E-6 L 0.23034 -0.00463 " pathEditMode="relative" rAng="0" ptsTypes="AA">
                                      <p:cBhvr>
                                        <p:cTn id="66" dur="2000" fill="hold"/>
                                        <p:tgtEl>
                                          <p:spTgt spid="14"/>
                                        </p:tgtEl>
                                        <p:attrNameLst>
                                          <p:attrName>ppt_x</p:attrName>
                                          <p:attrName>ppt_y</p:attrName>
                                        </p:attrNameLst>
                                      </p:cBhvr>
                                      <p:rCtr x="1151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0" animBg="1"/>
      <p:bldP spid="11" grpId="1" animBg="1"/>
      <p:bldP spid="12" grpId="0" animBg="1"/>
      <p:bldP spid="12" grpId="1" animBg="1"/>
      <p:bldP spid="13" grpId="0" animBg="1"/>
      <p:bldP spid="13" grpId="1" animBg="1"/>
      <p:bldP spid="14" grpId="0" animBg="1"/>
      <p:bldP spid="14" grpId="1" animBg="1"/>
      <p:bldP spid="17" grpId="0" animBg="1"/>
      <p:bldP spid="17" grpId="1" animBg="1"/>
      <p:bldP spid="17" grpId="2" animBg="1"/>
      <p:bldP spid="17" grpId="3" animBg="1"/>
      <p:bldP spid="18" grpId="0" animBg="1"/>
      <p:bldP spid="18" grpId="1" animBg="1"/>
      <p:bldP spid="18"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3562</TotalTime>
  <Words>1192</Words>
  <Application>Microsoft Macintosh PowerPoint</Application>
  <PresentationFormat>Widescreen</PresentationFormat>
  <Paragraphs>315</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GPU・CPU一体型モジュールにおけるUnified Memory 使用時の性能評価</vt:lpstr>
      <vt:lpstr>GPUとUnified Memory</vt:lpstr>
      <vt:lpstr>GH200</vt:lpstr>
      <vt:lpstr>研究目的</vt:lpstr>
      <vt:lpstr>実験 (1/2)</vt:lpstr>
      <vt:lpstr>実験 (2/2)</vt:lpstr>
      <vt:lpstr>実験環境</vt:lpstr>
      <vt:lpstr>性能評価 (1/4)</vt:lpstr>
      <vt:lpstr>性能評価 (2/4)</vt:lpstr>
      <vt:lpstr>性能評価 (3/4)</vt:lpstr>
      <vt:lpstr>性能評価 (4/4)</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吉田智</dc:creator>
  <cp:lastModifiedBy>吉田智</cp:lastModifiedBy>
  <cp:revision>23</cp:revision>
  <dcterms:created xsi:type="dcterms:W3CDTF">2025-02-09T09:20:01Z</dcterms:created>
  <dcterms:modified xsi:type="dcterms:W3CDTF">2025-02-13T02:23:40Z</dcterms:modified>
</cp:coreProperties>
</file>